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1" r:id="rId1"/>
  </p:sldMasterIdLst>
  <p:notesMasterIdLst>
    <p:notesMasterId r:id="rId7"/>
  </p:notesMasterIdLst>
  <p:handoutMasterIdLst>
    <p:handoutMasterId r:id="rId8"/>
  </p:handoutMasterIdLst>
  <p:sldIdLst>
    <p:sldId id="594" r:id="rId2"/>
    <p:sldId id="696" r:id="rId3"/>
    <p:sldId id="697" r:id="rId4"/>
    <p:sldId id="698" r:id="rId5"/>
    <p:sldId id="69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0" userDrawn="1">
          <p15:clr>
            <a:srgbClr val="A4A3A4"/>
          </p15:clr>
        </p15:guide>
        <p15:guide id="3" pos="6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6994"/>
    <a:srgbClr val="627993"/>
    <a:srgbClr val="627187"/>
    <a:srgbClr val="5F7793"/>
    <a:srgbClr val="334153"/>
    <a:srgbClr val="303B4B"/>
    <a:srgbClr val="455060"/>
    <a:srgbClr val="293544"/>
    <a:srgbClr val="838CA1"/>
    <a:srgbClr val="697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69" autoAdjust="0"/>
    <p:restoredTop sz="95622" autoAdjust="0"/>
  </p:normalViewPr>
  <p:slideViewPr>
    <p:cSldViewPr snapToGrid="0" snapToObjects="1" showGuides="1">
      <p:cViewPr varScale="1">
        <p:scale>
          <a:sx n="242" d="100"/>
          <a:sy n="242" d="100"/>
        </p:scale>
        <p:origin x="256" y="176"/>
      </p:cViewPr>
      <p:guideLst>
        <p:guide orient="horz" pos="840"/>
        <p:guide pos="64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C2BB7D1-62E5-1946-81ED-D21467A4AAA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C3AACF-B509-CB44-BB2D-D14CF1AED4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7DDDBE-3C83-4843-B88D-49722AE874DB}" type="datetimeFigureOut">
              <a:rPr lang="en-US" smtClean="0"/>
              <a:t>5/20/22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AA4C72-FB3E-1B4E-A25E-55A3D5FB571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6ECC1-C8BE-D54D-B66B-924DBFD15D9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BC576-64D4-FC47-9E8B-0FBA259C4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8827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FA88B-B832-8147-B14A-5563715CA7E2}" type="datetimeFigureOut">
              <a:rPr lang="en-US" smtClean="0"/>
              <a:t>5/20/22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CF8E5-FB63-FE4A-8B1A-1C0A4349C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20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052DEA-D19A-FD4B-83E0-27B65997E6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054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052DEA-D19A-FD4B-83E0-27B65997E6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49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AACC0-6BB3-F14B-B59C-E4F021552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DAF083-0867-3F44-97C1-4C5EEC37D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C112D6-61F0-9D4F-B73D-5ED60C019F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6633E6B-50AB-B349-9104-FC4020A9E07E}" type="datetime1">
              <a:rPr lang="en-US" smtClean="0"/>
              <a:pPr/>
              <a:t>5/20/22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167D95-298F-6A4A-A3F4-77E8F3326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EB351-DF63-7543-95D4-9E11F92EACC3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744EDC48-4F38-8946-936E-529E9F24F2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43336" y="358025"/>
            <a:ext cx="1585644" cy="930464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D0B07D45-4ECC-D24A-B529-9D1DB1E9012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3020" y="136525"/>
            <a:ext cx="26035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43185-47E9-8244-9BC4-DB0CF6AE2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EE71C3-75A3-064E-978D-260A99C94C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A32DA1-11A7-BF47-A4D1-A2594F3ACF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8CD72-67B7-E647-8CA4-BC880EBA06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6633E6B-50AB-B349-9104-FC4020A9E07E}" type="datetime1">
              <a:rPr lang="en-US" smtClean="0"/>
              <a:pPr/>
              <a:t>5/20/22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258FD-9C10-A54E-A24A-037DB2F33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EB351-DF63-7543-95D4-9E11F92E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93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8DED2-A6AF-174C-A508-833E50649D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16100" y="1092200"/>
            <a:ext cx="4709160" cy="4398963"/>
          </a:xfrm>
          <a:solidFill>
            <a:srgbClr val="344358"/>
          </a:solidFill>
          <a:ln w="15875">
            <a:solidFill>
              <a:srgbClr val="82899E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>
                <a:solidFill>
                  <a:srgbClr val="7182A4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289A26-1D74-9A46-85EB-D165EDD59B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31000" y="1092200"/>
            <a:ext cx="4709160" cy="4398963"/>
          </a:xfrm>
          <a:solidFill>
            <a:srgbClr val="344358"/>
          </a:solidFill>
          <a:ln w="15875">
            <a:solidFill>
              <a:srgbClr val="82899E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>
                <a:solidFill>
                  <a:srgbClr val="7182A4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CEC8C-059C-1A44-AB98-D48DCD74D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CBF3D6B-7512-DC4E-9AD6-900204DF0D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D65B619-EB4E-E84D-8DE0-2371D226AA2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714500" y="5689600"/>
            <a:ext cx="9715500" cy="7620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2" name="Picture 11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446B3D9D-8B6B-F541-914D-8BC6BA622F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7477" y="345988"/>
            <a:ext cx="1079713" cy="6335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DA2D7A5-D7BC-7141-BD7A-A5AF2C0C2FB4}"/>
              </a:ext>
            </a:extLst>
          </p:cNvPr>
          <p:cNvSpPr/>
          <p:nvPr userDrawn="1"/>
        </p:nvSpPr>
        <p:spPr>
          <a:xfrm>
            <a:off x="0" y="0"/>
            <a:ext cx="925975" cy="6858000"/>
          </a:xfrm>
          <a:prstGeom prst="rect">
            <a:avLst/>
          </a:prstGeom>
          <a:solidFill>
            <a:srgbClr val="2935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F8C4D61-C316-457A-94B2-E797173F595F}"/>
              </a:ext>
            </a:extLst>
          </p:cNvPr>
          <p:cNvSpPr txBox="1">
            <a:spLocks/>
          </p:cNvSpPr>
          <p:nvPr userDrawn="1"/>
        </p:nvSpPr>
        <p:spPr>
          <a:xfrm>
            <a:off x="0" y="6492875"/>
            <a:ext cx="1741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6FC18A0-9B30-4A53-820A-D9733724211B}" type="datetime1">
              <a:rPr lang="en-US" smtClean="0"/>
              <a:pPr algn="l"/>
              <a:t>5/20/22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CB0893-5314-9140-99C1-1D600C130EF6}"/>
              </a:ext>
            </a:extLst>
          </p:cNvPr>
          <p:cNvSpPr txBox="1"/>
          <p:nvPr userDrawn="1"/>
        </p:nvSpPr>
        <p:spPr>
          <a:xfrm rot="16200000">
            <a:off x="-2500395" y="3075383"/>
            <a:ext cx="615826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ATMOSPHERE</a:t>
            </a:r>
            <a:endParaRPr lang="en-US" sz="23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213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82E8-64D7-CF41-91DF-781111A69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49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FE90C-640E-CD4F-8523-4D3DCAE35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60" y="365125"/>
            <a:ext cx="896112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32945-B964-1647-8393-8C8441500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6960" y="1825625"/>
            <a:ext cx="1085088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D3311-8990-0946-8F5B-0664B6C1B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EB351-DF63-7543-95D4-9E11F92EACC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0243EA-4377-FA4C-8D14-5B2932B9E36E}"/>
              </a:ext>
            </a:extLst>
          </p:cNvPr>
          <p:cNvSpPr/>
          <p:nvPr userDrawn="1"/>
        </p:nvSpPr>
        <p:spPr>
          <a:xfrm>
            <a:off x="0" y="0"/>
            <a:ext cx="925975" cy="6858000"/>
          </a:xfrm>
          <a:prstGeom prst="rect">
            <a:avLst/>
          </a:prstGeom>
          <a:solidFill>
            <a:srgbClr val="2935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89117F-D489-7C47-BED6-91242ED34DBB}"/>
              </a:ext>
            </a:extLst>
          </p:cNvPr>
          <p:cNvSpPr txBox="1"/>
          <p:nvPr userDrawn="1"/>
        </p:nvSpPr>
        <p:spPr>
          <a:xfrm rot="16200000">
            <a:off x="-2500395" y="3075383"/>
            <a:ext cx="615826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ATMOSPHERE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A1FB8B5-3996-3F4D-AEBA-1EBEF2ACB024}"/>
              </a:ext>
            </a:extLst>
          </p:cNvPr>
          <p:cNvSpPr txBox="1">
            <a:spLocks/>
          </p:cNvSpPr>
          <p:nvPr userDrawn="1"/>
        </p:nvSpPr>
        <p:spPr>
          <a:xfrm>
            <a:off x="0" y="6492875"/>
            <a:ext cx="1741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6FC18A0-9B30-4A53-820A-D9733724211B}" type="datetime1">
              <a:rPr lang="en-US" smtClean="0"/>
              <a:pPr algn="l"/>
              <a:t>5/20/22</a:t>
            </a:fld>
            <a:endParaRPr lang="en-US" dirty="0"/>
          </a:p>
        </p:txBody>
      </p:sp>
      <p:pic>
        <p:nvPicPr>
          <p:cNvPr id="12" name="Picture 11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DD765AA7-5639-0544-B112-F199B45CC0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43336" y="398665"/>
            <a:ext cx="1585644" cy="93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6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7444BEA3-30A2-7644-B7DC-56A862598D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3553" y="0"/>
            <a:ext cx="85979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0F2BAF-D58D-3D40-BDAF-EDF77B0F0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3687" y="2048721"/>
            <a:ext cx="5828014" cy="578735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12A87-0E06-E44B-9305-695270104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3687" y="2592725"/>
            <a:ext cx="5828014" cy="3321934"/>
          </a:xfrm>
        </p:spPr>
        <p:txBody>
          <a:bodyPr>
            <a:noAutofit/>
          </a:bodyPr>
          <a:lstStyle>
            <a:lvl1pPr marL="0" indent="0">
              <a:lnSpc>
                <a:spcPts val="2760"/>
              </a:lnSpc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FF9C8-8B09-2D4F-BD3D-5966A5A38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CBF3D6B-7512-DC4E-9AD6-900204DF0DD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4E21AEE7-A9C8-B24D-B695-BEA861267F9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43336" y="358025"/>
            <a:ext cx="1585644" cy="93046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42A5E26-B9E7-7342-BAB6-BE570E42C7DD}"/>
              </a:ext>
            </a:extLst>
          </p:cNvPr>
          <p:cNvSpPr/>
          <p:nvPr userDrawn="1"/>
        </p:nvSpPr>
        <p:spPr>
          <a:xfrm>
            <a:off x="0" y="0"/>
            <a:ext cx="925975" cy="6858000"/>
          </a:xfrm>
          <a:prstGeom prst="rect">
            <a:avLst/>
          </a:prstGeom>
          <a:solidFill>
            <a:srgbClr val="2935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D8E2749-E23A-45E4-A2DF-62F4439F735C}"/>
              </a:ext>
            </a:extLst>
          </p:cNvPr>
          <p:cNvSpPr txBox="1">
            <a:spLocks/>
          </p:cNvSpPr>
          <p:nvPr userDrawn="1"/>
        </p:nvSpPr>
        <p:spPr>
          <a:xfrm>
            <a:off x="0" y="6492875"/>
            <a:ext cx="1741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6FC18A0-9B30-4A53-820A-D9733724211B}" type="datetime1">
              <a:rPr lang="en-US" smtClean="0"/>
              <a:pPr algn="l"/>
              <a:t>5/20/22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99F9C9-C60E-2C42-A400-54673DCF9029}"/>
              </a:ext>
            </a:extLst>
          </p:cNvPr>
          <p:cNvSpPr txBox="1"/>
          <p:nvPr userDrawn="1"/>
        </p:nvSpPr>
        <p:spPr>
          <a:xfrm rot="16200000">
            <a:off x="-2500395" y="3075383"/>
            <a:ext cx="615826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ATMOSPHERE</a:t>
            </a:r>
            <a:endParaRPr lang="en-US" sz="23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4664A143-61C8-714D-A1B5-C11165110FA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81571" y="219391"/>
            <a:ext cx="26035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575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7444BEA3-30A2-7644-B7DC-56A862598D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3553" y="0"/>
            <a:ext cx="85979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0F2BAF-D58D-3D40-BDAF-EDF77B0F0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3687" y="2048721"/>
            <a:ext cx="5828014" cy="578735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12A87-0E06-E44B-9305-695270104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3687" y="2592725"/>
            <a:ext cx="5828014" cy="3321934"/>
          </a:xfrm>
        </p:spPr>
        <p:txBody>
          <a:bodyPr>
            <a:noAutofit/>
          </a:bodyPr>
          <a:lstStyle>
            <a:lvl1pPr marL="0" indent="0">
              <a:lnSpc>
                <a:spcPts val="2760"/>
              </a:lnSpc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FF9C8-8B09-2D4F-BD3D-5966A5A38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CBF3D6B-7512-DC4E-9AD6-900204DF0DD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4E21AEE7-A9C8-B24D-B695-BEA861267F9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43336" y="358025"/>
            <a:ext cx="1585644" cy="93046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42A5E26-B9E7-7342-BAB6-BE570E42C7DD}"/>
              </a:ext>
            </a:extLst>
          </p:cNvPr>
          <p:cNvSpPr/>
          <p:nvPr userDrawn="1"/>
        </p:nvSpPr>
        <p:spPr>
          <a:xfrm>
            <a:off x="0" y="0"/>
            <a:ext cx="925975" cy="6858000"/>
          </a:xfrm>
          <a:prstGeom prst="rect">
            <a:avLst/>
          </a:prstGeom>
          <a:solidFill>
            <a:srgbClr val="2935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D8E2749-E23A-45E4-A2DF-62F4439F735C}"/>
              </a:ext>
            </a:extLst>
          </p:cNvPr>
          <p:cNvSpPr txBox="1">
            <a:spLocks/>
          </p:cNvSpPr>
          <p:nvPr userDrawn="1"/>
        </p:nvSpPr>
        <p:spPr>
          <a:xfrm>
            <a:off x="0" y="6492875"/>
            <a:ext cx="1741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6FC18A0-9B30-4A53-820A-D9733724211B}" type="datetime1">
              <a:rPr lang="en-US" smtClean="0"/>
              <a:pPr algn="l"/>
              <a:t>5/20/22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99F9C9-C60E-2C42-A400-54673DCF9029}"/>
              </a:ext>
            </a:extLst>
          </p:cNvPr>
          <p:cNvSpPr txBox="1"/>
          <p:nvPr userDrawn="1"/>
        </p:nvSpPr>
        <p:spPr>
          <a:xfrm rot="16200000">
            <a:off x="-2500395" y="3075383"/>
            <a:ext cx="615826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ATMOSPHERE</a:t>
            </a:r>
            <a:endParaRPr lang="en-US" sz="23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98DEE53-2A95-7F4D-AA9A-1907BE1180F0}"/>
              </a:ext>
            </a:extLst>
          </p:cNvPr>
          <p:cNvSpPr/>
          <p:nvPr userDrawn="1"/>
        </p:nvSpPr>
        <p:spPr>
          <a:xfrm>
            <a:off x="7335749" y="1637017"/>
            <a:ext cx="4003496" cy="4003496"/>
          </a:xfrm>
          <a:prstGeom prst="ellipse">
            <a:avLst/>
          </a:prstGeom>
          <a:solidFill>
            <a:srgbClr val="414B5A"/>
          </a:solidFill>
          <a:ln w="57150">
            <a:solidFill>
              <a:srgbClr val="8289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r>
              <a:rPr lang="en-US" sz="2400" dirty="0">
                <a:solidFill>
                  <a:srgbClr val="697082"/>
                </a:solidFill>
              </a:rPr>
              <a:t>SHAPE FILL</a:t>
            </a:r>
          </a:p>
          <a:p>
            <a:pPr algn="ctr">
              <a:spcBef>
                <a:spcPts val="0"/>
              </a:spcBef>
            </a:pPr>
            <a:r>
              <a:rPr lang="en-US" sz="2400" dirty="0">
                <a:solidFill>
                  <a:srgbClr val="697082"/>
                </a:solidFill>
              </a:rPr>
              <a:t>WITH IMAGE</a:t>
            </a:r>
          </a:p>
        </p:txBody>
      </p:sp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CEF172EF-A1D0-CC45-B29C-3A61A34C642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81571" y="219391"/>
            <a:ext cx="26035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645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7B33438-77D6-4D64-910F-4AFC1DC493C2}"/>
              </a:ext>
            </a:extLst>
          </p:cNvPr>
          <p:cNvSpPr txBox="1">
            <a:spLocks/>
          </p:cNvSpPr>
          <p:nvPr userDrawn="1"/>
        </p:nvSpPr>
        <p:spPr>
          <a:xfrm>
            <a:off x="0" y="6492875"/>
            <a:ext cx="1741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6FC18A0-9B30-4A53-820A-D9733724211B}" type="datetime1">
              <a:rPr lang="en-US" smtClean="0"/>
              <a:pPr algn="l"/>
              <a:t>5/20/22</a:t>
            </a:fld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993EE38-47D2-4D2F-83EF-828EC4201BA7}"/>
              </a:ext>
            </a:extLst>
          </p:cNvPr>
          <p:cNvSpPr txBox="1">
            <a:spLocks/>
          </p:cNvSpPr>
          <p:nvPr userDrawn="1"/>
        </p:nvSpPr>
        <p:spPr>
          <a:xfrm>
            <a:off x="9448800" y="6488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BF3D6B-7512-DC4E-9AD6-900204DF0DD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07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7274A7B-E2E3-E349-AC45-3D483D1159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42416" y="0"/>
            <a:ext cx="8597900" cy="68579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A06D0-A950-B147-ADA7-B444DB4EF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959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CBF3D6B-7512-DC4E-9AD6-900204DF0D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FCDB93F-6CF0-F744-A59F-0754214D4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825" y="1284792"/>
            <a:ext cx="10116274" cy="578735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0008321-2E4F-0E49-8A22-91818B01E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824" y="1828796"/>
            <a:ext cx="10370917" cy="4467832"/>
          </a:xfrm>
        </p:spPr>
        <p:txBody>
          <a:bodyPr>
            <a:noAutofit/>
          </a:bodyPr>
          <a:lstStyle>
            <a:lvl1pPr marL="0" indent="0">
              <a:lnSpc>
                <a:spcPts val="2760"/>
              </a:lnSpc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1B5CD0EB-C909-5A48-B9B7-123F0BDDA10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43336" y="358025"/>
            <a:ext cx="1585644" cy="930464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CA25C47-FEA3-442F-80A0-6991953E03D9}"/>
              </a:ext>
            </a:extLst>
          </p:cNvPr>
          <p:cNvSpPr txBox="1">
            <a:spLocks/>
          </p:cNvSpPr>
          <p:nvPr userDrawn="1"/>
        </p:nvSpPr>
        <p:spPr>
          <a:xfrm>
            <a:off x="0" y="6492875"/>
            <a:ext cx="1741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6FC18A0-9B30-4A53-820A-D9733724211B}" type="datetime1">
              <a:rPr lang="en-US" smtClean="0"/>
              <a:pPr algn="l"/>
              <a:t>5/20/22</a:t>
            </a:fld>
            <a:endParaRPr lang="en-US" dirty="0"/>
          </a:p>
        </p:txBody>
      </p:sp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2E551990-6ECF-4E41-9BFE-69F42549FF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70527" y="161890"/>
            <a:ext cx="26035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248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F69AB-C9C7-DC47-BDCC-709203D77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36822-AC3A-AF45-9C84-4E1CD9776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909E16-C0FF-A447-914C-524167843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1BE126-D832-7E4D-96A3-1A5D8A8489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6633E6B-50AB-B349-9104-FC4020A9E07E}" type="datetime1">
              <a:rPr lang="en-US" smtClean="0"/>
              <a:pPr/>
              <a:t>5/20/22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70AFF-A6A8-E648-8BF9-222173E56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EB351-DF63-7543-95D4-9E11F92E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575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00B6A-E43B-CA44-8AE0-08760487C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5B121-A8BC-6A4E-8EE2-41A81C251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8C4F73-9C62-474A-BFB1-0D52E30392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92E8A3-D36F-354B-8580-E713D3834A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4759AC-63AD-1641-81A2-945D452513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9AB4C9-B550-4B4D-B78E-012AC692D0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6633E6B-50AB-B349-9104-FC4020A9E07E}" type="datetime1">
              <a:rPr lang="en-US" smtClean="0"/>
              <a:pPr/>
              <a:t>5/20/22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D31DE2-6A32-5742-A5CB-F94A1CFE1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EB351-DF63-7543-95D4-9E11F92E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32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18E81-A8F8-7B48-811E-0BB373BC8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A2686-2CA7-1D4F-BC2B-DA495158F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744ED0-073B-0C4F-B4F8-B11E03F26D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43D276-C6D2-7F4B-8D46-FDF0F154D5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6633E6B-50AB-B349-9104-FC4020A9E07E}" type="datetime1">
              <a:rPr lang="en-US" smtClean="0"/>
              <a:pPr/>
              <a:t>5/20/22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34DA20-B7A0-1F40-971F-F4687CBA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EB351-DF63-7543-95D4-9E11F92E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036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B893CC5-CEA3-7D4F-AD33-6C642CC95ED5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84BC3DC-8AA7-F241-8F6A-1A474C8B72EF}"/>
              </a:ext>
            </a:extLst>
          </p:cNvPr>
          <p:cNvSpPr/>
          <p:nvPr userDrawn="1"/>
        </p:nvSpPr>
        <p:spPr>
          <a:xfrm flipV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000">
                <a:srgbClr val="414B5A"/>
              </a:gs>
              <a:gs pos="28000">
                <a:srgbClr val="434E60">
                  <a:alpha val="94000"/>
                </a:srgbClr>
              </a:gs>
              <a:gs pos="54000">
                <a:srgbClr val="434E60">
                  <a:alpha val="77078"/>
                </a:srgbClr>
              </a:gs>
              <a:gs pos="93000">
                <a:srgbClr val="434E60">
                  <a:alpha val="0"/>
                </a:srgbClr>
              </a:gs>
            </a:gsLst>
            <a:lin ang="3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256335-A6AC-9240-8C10-F67DAE84D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DE9C0-8C33-8D4D-AD35-791829AF3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CF7D7-D42B-9A4C-B678-096154954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7791" y="6492875"/>
            <a:ext cx="20342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CBF3D6B-7512-DC4E-9AD6-900204DF0D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46172B8-7ED8-674B-A6B7-86D737F72240}"/>
              </a:ext>
            </a:extLst>
          </p:cNvPr>
          <p:cNvSpPr txBox="1">
            <a:spLocks/>
          </p:cNvSpPr>
          <p:nvPr userDrawn="1"/>
        </p:nvSpPr>
        <p:spPr>
          <a:xfrm>
            <a:off x="2715491" y="6431914"/>
            <a:ext cx="6953688" cy="4095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Pre-Decisional</a:t>
            </a:r>
          </a:p>
        </p:txBody>
      </p:sp>
    </p:spTree>
    <p:extLst>
      <p:ext uri="{BB962C8B-B14F-4D97-AF65-F5344CB8AC3E}">
        <p14:creationId xmlns:p14="http://schemas.microsoft.com/office/powerpoint/2010/main" val="35125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64" r:id="rId3"/>
    <p:sldLayoutId id="2147483666" r:id="rId4"/>
    <p:sldLayoutId id="2147483662" r:id="rId5"/>
    <p:sldLayoutId id="2147483663" r:id="rId6"/>
    <p:sldLayoutId id="2147483678" r:id="rId7"/>
    <p:sldLayoutId id="2147483679" r:id="rId8"/>
    <p:sldLayoutId id="2147483680" r:id="rId9"/>
    <p:sldLayoutId id="2147483681" r:id="rId10"/>
    <p:sldLayoutId id="2147483665" r:id="rId11"/>
    <p:sldLayoutId id="2147483684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54">
            <a:extLst>
              <a:ext uri="{FF2B5EF4-FFF2-40B4-BE49-F238E27FC236}">
                <a16:creationId xmlns:a16="http://schemas.microsoft.com/office/drawing/2014/main" id="{E3244CCC-C146-634E-9C20-05240216E447}"/>
              </a:ext>
            </a:extLst>
          </p:cNvPr>
          <p:cNvSpPr txBox="1"/>
          <p:nvPr/>
        </p:nvSpPr>
        <p:spPr>
          <a:xfrm>
            <a:off x="6813462" y="4575476"/>
            <a:ext cx="140758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C000"/>
                </a:solidFill>
              </a:rPr>
              <a:t>case with lowest fitting error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42127" y="962721"/>
            <a:ext cx="11314444" cy="5575731"/>
          </a:xfrm>
          <a:prstGeom prst="rect">
            <a:avLst/>
          </a:prstGeom>
          <a:noFill/>
          <a:ln w="9525" cap="flat" cmpd="sng" algn="ctr">
            <a:solidFill>
              <a:sysClr val="windowText" lastClr="000000">
                <a:lumMod val="85000"/>
                <a:lumOff val="15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ctr" defTabSz="1601807">
              <a:defRPr/>
            </a:pPr>
            <a:endParaRPr lang="en-US" sz="2103" kern="0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946606" y="2428176"/>
            <a:ext cx="1652551" cy="10156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 defTabSz="1601807">
              <a:defRPr/>
            </a:pPr>
            <a:r>
              <a:rPr lang="en-US" sz="2000" kern="0" dirty="0">
                <a:solidFill>
                  <a:prstClr val="black"/>
                </a:solidFill>
                <a:latin typeface="Calibri" panose="020F0502020204030204"/>
              </a:rPr>
              <a:t>Radiative Transfer  Model</a:t>
            </a:r>
          </a:p>
        </p:txBody>
      </p:sp>
      <p:cxnSp>
        <p:nvCxnSpPr>
          <p:cNvPr id="57" name="Straight Arrow Connector 20"/>
          <p:cNvCxnSpPr>
            <a:cxnSpLocks/>
            <a:endCxn id="40" idx="0"/>
          </p:cNvCxnSpPr>
          <p:nvPr/>
        </p:nvCxnSpPr>
        <p:spPr bwMode="auto">
          <a:xfrm rot="5400000">
            <a:off x="2543536" y="2198824"/>
            <a:ext cx="458699" cy="5"/>
          </a:xfrm>
          <a:prstGeom prst="bentConnector3">
            <a:avLst>
              <a:gd name="adj1" fmla="val 50000"/>
            </a:avLst>
          </a:prstGeom>
          <a:solidFill>
            <a:srgbClr val="4472C4"/>
          </a:solidFill>
          <a:ln w="3175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9" name="Straight Arrow Connector 28"/>
          <p:cNvCxnSpPr>
            <a:cxnSpLocks/>
          </p:cNvCxnSpPr>
          <p:nvPr/>
        </p:nvCxnSpPr>
        <p:spPr bwMode="auto">
          <a:xfrm>
            <a:off x="10882364" y="3757467"/>
            <a:ext cx="0" cy="1019451"/>
          </a:xfrm>
          <a:prstGeom prst="straightConnector1">
            <a:avLst/>
          </a:prstGeom>
          <a:solidFill>
            <a:srgbClr val="4472C4"/>
          </a:solidFill>
          <a:ln w="3175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9" name="TextBox 68"/>
          <p:cNvSpPr txBox="1"/>
          <p:nvPr/>
        </p:nvSpPr>
        <p:spPr>
          <a:xfrm>
            <a:off x="5324043" y="4903927"/>
            <a:ext cx="1387445" cy="923330"/>
          </a:xfrm>
          <a:prstGeom prst="rect">
            <a:avLst/>
          </a:prstGeom>
          <a:solidFill>
            <a:schemeClr val="bg1"/>
          </a:solidFill>
          <a:ln w="12700">
            <a:solidFill>
              <a:srgbClr val="92D050"/>
            </a:solidFill>
          </a:ln>
        </p:spPr>
        <p:txBody>
          <a:bodyPr wrap="square" lIns="94599" rIns="94599" rtlCol="0">
            <a:spAutoFit/>
          </a:bodyPr>
          <a:lstStyle/>
          <a:p>
            <a:pPr algn="ctr" defTabSz="1601807">
              <a:defRPr/>
            </a:pPr>
            <a:r>
              <a:rPr lang="en-US" kern="0" dirty="0">
                <a:solidFill>
                  <a:prstClr val="black"/>
                </a:solidFill>
                <a:latin typeface="Calibri" panose="020F0502020204030204"/>
              </a:rPr>
              <a:t>Retrieved Geophysical Variables</a:t>
            </a:r>
          </a:p>
        </p:txBody>
      </p:sp>
      <p:cxnSp>
        <p:nvCxnSpPr>
          <p:cNvPr id="84" name="Straight Arrow Connector 20"/>
          <p:cNvCxnSpPr>
            <a:cxnSpLocks/>
          </p:cNvCxnSpPr>
          <p:nvPr/>
        </p:nvCxnSpPr>
        <p:spPr bwMode="auto">
          <a:xfrm rot="10800000">
            <a:off x="6714314" y="5366500"/>
            <a:ext cx="1511585" cy="357885"/>
          </a:xfrm>
          <a:prstGeom prst="bentConnector3">
            <a:avLst>
              <a:gd name="adj1" fmla="val 50000"/>
            </a:avLst>
          </a:prstGeom>
          <a:solidFill>
            <a:srgbClr val="4472C4"/>
          </a:solidFill>
          <a:ln w="3175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12B216C0-86A0-1945-AAB0-FE3CF070D377}"/>
              </a:ext>
            </a:extLst>
          </p:cNvPr>
          <p:cNvGrpSpPr/>
          <p:nvPr/>
        </p:nvGrpSpPr>
        <p:grpSpPr>
          <a:xfrm>
            <a:off x="3519121" y="1109072"/>
            <a:ext cx="8044144" cy="3184585"/>
            <a:chOff x="2822895" y="1059644"/>
            <a:chExt cx="8044143" cy="3184584"/>
          </a:xfrm>
        </p:grpSpPr>
        <p:sp>
          <p:nvSpPr>
            <p:cNvPr id="15" name="Rectangle 14"/>
            <p:cNvSpPr/>
            <p:nvPr/>
          </p:nvSpPr>
          <p:spPr>
            <a:xfrm>
              <a:off x="3950197" y="1064085"/>
              <a:ext cx="6916841" cy="318014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rgbClr val="92D050"/>
              </a:solidFill>
              <a:prstDash val="sysDash"/>
              <a:miter lim="800000"/>
            </a:ln>
            <a:effectLst/>
          </p:spPr>
          <p:txBody>
            <a:bodyPr rtlCol="0" anchor="ctr"/>
            <a:lstStyle/>
            <a:p>
              <a:pPr algn="ctr" defTabSz="1601807">
                <a:defRPr/>
              </a:pPr>
              <a:endParaRPr lang="en-US" sz="2103" kern="0">
                <a:solidFill>
                  <a:prstClr val="black"/>
                </a:solidFill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050499" y="2967204"/>
              <a:ext cx="2648758" cy="4059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Stokes Q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957771" y="2485080"/>
              <a:ext cx="3688210" cy="44257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bIns="81985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1 </a:t>
              </a:r>
              <a:r>
                <a:rPr lang="en-US" kern="0" dirty="0">
                  <a:solidFill>
                    <a:prstClr val="black"/>
                  </a:solidFill>
                </a:rPr>
                <a:t>+ ξ</a:t>
              </a:r>
              <a:r>
                <a:rPr lang="en-US" kern="0" baseline="-25000" dirty="0">
                  <a:solidFill>
                    <a:prstClr val="black"/>
                  </a:solidFill>
                </a:rPr>
                <a:t>3 </a:t>
              </a:r>
              <a:r>
                <a:rPr lang="en-US" kern="0" dirty="0">
                  <a:solidFill>
                    <a:prstClr val="black"/>
                  </a:solidFill>
                </a:rPr>
                <a:t>x </a:t>
              </a:r>
              <a:r>
                <a:rPr lang="en-US" kern="0" dirty="0">
                  <a:solidFill>
                    <a:srgbClr val="0078B1"/>
                  </a:solidFill>
                </a:rPr>
                <a:t>3%</a:t>
              </a:r>
              <a:endParaRPr lang="en-US" kern="0" dirty="0">
                <a:solidFill>
                  <a:srgbClr val="0078B1"/>
                </a:solidFill>
                <a:latin typeface="Calibri" panose="020F0502020204030204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485756" y="2958824"/>
              <a:ext cx="693173" cy="4159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sz="2103" kern="0" dirty="0">
                  <a:solidFill>
                    <a:prstClr val="black"/>
                  </a:solidFill>
                  <a:latin typeface="Calibri" panose="020F0502020204030204"/>
                </a:rPr>
                <a:t>+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422553" y="2523329"/>
              <a:ext cx="81961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X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860734" y="3898466"/>
              <a:ext cx="52637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sz="1400" kern="0" dirty="0" err="1">
                  <a:solidFill>
                    <a:prstClr val="black"/>
                  </a:solidFill>
                </a:rPr>
                <a:t>ξ</a:t>
              </a:r>
              <a:r>
                <a:rPr lang="en-US" sz="1400" kern="0" baseline="-25000" dirty="0" err="1">
                  <a:solidFill>
                    <a:prstClr val="black"/>
                  </a:solidFill>
                </a:rPr>
                <a:t>n</a:t>
              </a:r>
              <a:r>
                <a:rPr lang="en-US" sz="1400" kern="0" baseline="-25000" dirty="0">
                  <a:solidFill>
                    <a:prstClr val="black"/>
                  </a:solidFill>
                </a:rPr>
                <a:t> </a:t>
              </a:r>
              <a:r>
                <a:rPr lang="en-US" sz="1400" kern="0" dirty="0">
                  <a:solidFill>
                    <a:prstClr val="black"/>
                  </a:solidFill>
                </a:rPr>
                <a:t>= random draw from a standard normal distribution</a:t>
              </a:r>
              <a:endParaRPr lang="en-US" sz="1400" i="1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777048" y="1059644"/>
              <a:ext cx="1946715" cy="415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sz="2103" b="1" kern="0" dirty="0">
                  <a:solidFill>
                    <a:prstClr val="black"/>
                  </a:solidFill>
                  <a:latin typeface="Calibri" panose="020F0502020204030204"/>
                </a:rPr>
                <a:t>Noise 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050499" y="1928377"/>
              <a:ext cx="2648758" cy="36933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wrap="square" lIns="94599" rtlCol="0">
              <a:spAutoFit/>
            </a:bodyPr>
            <a:lstStyle/>
            <a:p>
              <a:pPr defTabSz="740733">
                <a:defRPr/>
              </a:pPr>
              <a:r>
                <a:rPr lang="el-GR" kern="0" dirty="0">
                  <a:solidFill>
                    <a:prstClr val="black"/>
                  </a:solidFill>
                  <a:latin typeface="Calibri" panose="020F0502020204030204"/>
                </a:rPr>
                <a:t>β (</a:t>
              </a: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total or attenuated)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957772" y="1990902"/>
              <a:ext cx="3707108" cy="34439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txBody>
            <a:bodyPr wrap="square" lIns="94599" rIns="63067" bIns="81985" rtlCol="0">
              <a:spAutoFit/>
            </a:bodyPr>
            <a:lstStyle/>
            <a:p>
              <a:pPr defTabSz="1601807">
                <a:defRPr/>
              </a:pPr>
              <a:r>
                <a:rPr lang="en-US" sz="1400" kern="0" dirty="0">
                  <a:solidFill>
                    <a:prstClr val="black"/>
                  </a:solidFill>
                  <a:latin typeface="Calibri" panose="020F0502020204030204"/>
                </a:rPr>
                <a:t>1 + ξ</a:t>
              </a:r>
              <a:r>
                <a:rPr lang="en-US" sz="1400" kern="0" baseline="-25000" dirty="0">
                  <a:solidFill>
                    <a:prstClr val="black"/>
                  </a:solidFill>
                  <a:latin typeface="Calibri" panose="020F0502020204030204"/>
                </a:rPr>
                <a:t>2</a:t>
              </a:r>
              <a:r>
                <a:rPr lang="en-US" sz="1400" kern="0" dirty="0">
                  <a:solidFill>
                    <a:prstClr val="black"/>
                  </a:solidFill>
                  <a:latin typeface="Calibri" panose="020F0502020204030204"/>
                </a:rPr>
                <a:t> x </a:t>
              </a:r>
              <a:r>
                <a:rPr lang="el-GR" sz="1400" kern="0" dirty="0">
                  <a:solidFill>
                    <a:prstClr val="black"/>
                  </a:solidFill>
                  <a:latin typeface="Calibri" panose="020F0502020204030204"/>
                </a:rPr>
                <a:t>β</a:t>
              </a:r>
              <a:r>
                <a:rPr lang="en-US" sz="1400" kern="0" dirty="0">
                  <a:solidFill>
                    <a:prstClr val="black"/>
                  </a:solidFill>
                  <a:latin typeface="Calibri" panose="020F0502020204030204"/>
                </a:rPr>
                <a:t>/[</a:t>
              </a:r>
              <a:r>
                <a:rPr lang="en-US" sz="1400" kern="0" dirty="0">
                  <a:solidFill>
                    <a:srgbClr val="C00000"/>
                  </a:solidFill>
                </a:rPr>
                <a:t>Total</a:t>
              </a:r>
              <a:r>
                <a:rPr lang="en-US" sz="1400" kern="0" dirty="0">
                  <a:solidFill>
                    <a:prstClr val="black"/>
                  </a:solidFill>
                </a:rPr>
                <a:t> Absolute Bks/</a:t>
              </a:r>
              <a:r>
                <a:rPr lang="en-US" sz="1400" kern="0" dirty="0" err="1">
                  <a:solidFill>
                    <a:prstClr val="black"/>
                  </a:solidFill>
                </a:rPr>
                <a:t>Att</a:t>
              </a:r>
              <a:r>
                <a:rPr lang="en-US" sz="1400" kern="0" dirty="0">
                  <a:solidFill>
                    <a:prstClr val="black"/>
                  </a:solidFill>
                </a:rPr>
                <a:t> Uncertainty]</a:t>
              </a:r>
              <a:endParaRPr lang="en-US" sz="1400" kern="0" dirty="0">
                <a:solidFill>
                  <a:srgbClr val="0078B1"/>
                </a:solidFill>
                <a:latin typeface="Calibri" panose="020F0502020204030204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422553" y="1938459"/>
              <a:ext cx="81961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X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019687" y="1059644"/>
              <a:ext cx="2714277" cy="415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sz="2103" b="1" kern="0" dirty="0">
                  <a:solidFill>
                    <a:prstClr val="black"/>
                  </a:solidFill>
                  <a:latin typeface="Calibri" panose="020F0502020204030204"/>
                </a:rPr>
                <a:t>Simulated Truth</a:t>
              </a:r>
            </a:p>
          </p:txBody>
        </p:sp>
        <p:cxnSp>
          <p:nvCxnSpPr>
            <p:cNvPr id="60" name="Straight Arrow Connector 20"/>
            <p:cNvCxnSpPr>
              <a:cxnSpLocks/>
            </p:cNvCxnSpPr>
            <p:nvPr/>
          </p:nvCxnSpPr>
          <p:spPr bwMode="auto">
            <a:xfrm>
              <a:off x="2822895" y="3985071"/>
              <a:ext cx="1126934" cy="0"/>
            </a:xfrm>
            <a:prstGeom prst="straightConnector1">
              <a:avLst/>
            </a:prstGeom>
            <a:solidFill>
              <a:srgbClr val="4472C4"/>
            </a:solidFill>
            <a:ln w="317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44" name="TextBox 43"/>
            <p:cNvSpPr txBox="1"/>
            <p:nvPr/>
          </p:nvSpPr>
          <p:spPr>
            <a:xfrm>
              <a:off x="6957771" y="2958382"/>
              <a:ext cx="3688210" cy="44257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bIns="81985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ξ</a:t>
              </a:r>
              <a:r>
                <a:rPr lang="en-US" kern="0" baseline="-25000" dirty="0">
                  <a:solidFill>
                    <a:prstClr val="black"/>
                  </a:solidFill>
                  <a:latin typeface="Calibri" panose="020F0502020204030204"/>
                </a:rPr>
                <a:t>4</a:t>
              </a: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 </a:t>
              </a:r>
              <a:r>
                <a:rPr lang="en-US" kern="0" dirty="0">
                  <a:solidFill>
                    <a:prstClr val="black"/>
                  </a:solidFill>
                </a:rPr>
                <a:t>x I x </a:t>
              </a:r>
              <a:r>
                <a:rPr lang="el-GR" kern="0" dirty="0">
                  <a:solidFill>
                    <a:srgbClr val="0078B1"/>
                  </a:solidFill>
                </a:rPr>
                <a:t>σ</a:t>
              </a:r>
              <a:r>
                <a:rPr lang="en-US" kern="0" baseline="-25000" dirty="0">
                  <a:solidFill>
                    <a:srgbClr val="0078B1"/>
                  </a:solidFill>
                </a:rPr>
                <a:t>Q  </a:t>
              </a:r>
              <a:r>
                <a:rPr lang="en-US" kern="0" dirty="0">
                  <a:solidFill>
                    <a:srgbClr val="0078B1"/>
                  </a:solidFill>
                </a:rPr>
                <a:t>(</a:t>
              </a:r>
              <a:r>
                <a:rPr lang="el-GR" kern="0" dirty="0">
                  <a:solidFill>
                    <a:srgbClr val="0078B1"/>
                  </a:solidFill>
                </a:rPr>
                <a:t>σ</a:t>
              </a:r>
              <a:r>
                <a:rPr lang="en-US" kern="0" baseline="-25000" dirty="0" err="1">
                  <a:solidFill>
                    <a:srgbClr val="0078B1"/>
                  </a:solidFill>
                </a:rPr>
                <a:t>DoLP</a:t>
              </a:r>
              <a:r>
                <a:rPr lang="en-US" kern="0" dirty="0">
                  <a:solidFill>
                    <a:srgbClr val="0078B1"/>
                  </a:solidFill>
                </a:rPr>
                <a:t> = 0.5%)</a:t>
              </a:r>
              <a:endParaRPr lang="en-US" kern="0" dirty="0">
                <a:solidFill>
                  <a:srgbClr val="0078B1"/>
                </a:solidFill>
                <a:latin typeface="Calibri" panose="020F0502020204030204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050499" y="2498969"/>
              <a:ext cx="2648758" cy="4059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Intensity (I)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06D552C-EA40-3441-99AF-31BDE3C86027}"/>
                </a:ext>
              </a:extLst>
            </p:cNvPr>
            <p:cNvSpPr txBox="1"/>
            <p:nvPr/>
          </p:nvSpPr>
          <p:spPr>
            <a:xfrm>
              <a:off x="4050499" y="3435438"/>
              <a:ext cx="2648758" cy="4059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Stokes U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3266528-898B-F940-9227-14183F5082CF}"/>
                </a:ext>
              </a:extLst>
            </p:cNvPr>
            <p:cNvSpPr txBox="1"/>
            <p:nvPr/>
          </p:nvSpPr>
          <p:spPr>
            <a:xfrm>
              <a:off x="6485756" y="3427516"/>
              <a:ext cx="693173" cy="4159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sz="2103" kern="0" dirty="0">
                  <a:solidFill>
                    <a:prstClr val="black"/>
                  </a:solidFill>
                  <a:latin typeface="Calibri" panose="020F0502020204030204"/>
                </a:rPr>
                <a:t>+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BD2A0C3-CB76-B347-815F-F15E79FAFA99}"/>
                </a:ext>
              </a:extLst>
            </p:cNvPr>
            <p:cNvSpPr txBox="1"/>
            <p:nvPr/>
          </p:nvSpPr>
          <p:spPr>
            <a:xfrm>
              <a:off x="6957771" y="3431684"/>
              <a:ext cx="3688210" cy="44257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bIns="81985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ξ</a:t>
              </a:r>
              <a:r>
                <a:rPr lang="en-US" kern="0" baseline="-25000" dirty="0">
                  <a:solidFill>
                    <a:prstClr val="black"/>
                  </a:solidFill>
                  <a:latin typeface="Calibri" panose="020F0502020204030204"/>
                </a:rPr>
                <a:t>5</a:t>
              </a: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 </a:t>
              </a:r>
              <a:r>
                <a:rPr lang="en-US" kern="0" dirty="0">
                  <a:solidFill>
                    <a:prstClr val="black"/>
                  </a:solidFill>
                </a:rPr>
                <a:t>x I x </a:t>
              </a:r>
              <a:r>
                <a:rPr lang="el-GR" kern="0" dirty="0">
                  <a:solidFill>
                    <a:srgbClr val="0078B1"/>
                  </a:solidFill>
                </a:rPr>
                <a:t>σ</a:t>
              </a:r>
              <a:r>
                <a:rPr lang="en-US" kern="0" baseline="-25000" dirty="0">
                  <a:solidFill>
                    <a:srgbClr val="0078B1"/>
                  </a:solidFill>
                </a:rPr>
                <a:t>U  </a:t>
              </a:r>
              <a:r>
                <a:rPr lang="en-US" kern="0" dirty="0">
                  <a:solidFill>
                    <a:srgbClr val="0078B1"/>
                  </a:solidFill>
                </a:rPr>
                <a:t>(</a:t>
              </a:r>
              <a:r>
                <a:rPr lang="el-GR" kern="0" dirty="0">
                  <a:solidFill>
                    <a:srgbClr val="0078B1"/>
                  </a:solidFill>
                </a:rPr>
                <a:t>σ</a:t>
              </a:r>
              <a:r>
                <a:rPr lang="en-US" kern="0" baseline="-25000" dirty="0" err="1">
                  <a:solidFill>
                    <a:srgbClr val="0078B1"/>
                  </a:solidFill>
                </a:rPr>
                <a:t>DoLP</a:t>
              </a:r>
              <a:r>
                <a:rPr lang="en-US" kern="0" dirty="0">
                  <a:solidFill>
                    <a:srgbClr val="0078B1"/>
                  </a:solidFill>
                </a:rPr>
                <a:t> = 0.5%)</a:t>
              </a:r>
              <a:endParaRPr lang="en-US" kern="0" baseline="-25000" dirty="0">
                <a:solidFill>
                  <a:srgbClr val="0078B1"/>
                </a:solidFill>
                <a:latin typeface="Calibri" panose="020F0502020204030204"/>
              </a:endParaRP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C0E09765-44CD-8846-82E9-D55EC51F509D}"/>
              </a:ext>
            </a:extLst>
          </p:cNvPr>
          <p:cNvSpPr txBox="1"/>
          <p:nvPr/>
        </p:nvSpPr>
        <p:spPr>
          <a:xfrm>
            <a:off x="435430" y="206595"/>
            <a:ext cx="11314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solidFill>
                  <a:srgbClr val="FFC000"/>
                </a:solidFill>
                <a:latin typeface="+mj-lt"/>
              </a:rPr>
              <a:t>Physical </a:t>
            </a:r>
            <a:r>
              <a:rPr lang="en-US" sz="3600" dirty="0">
                <a:solidFill>
                  <a:srgbClr val="FFC000"/>
                </a:solidFill>
                <a:latin typeface="+mj-lt"/>
              </a:rPr>
              <a:t>Retrieval Simulations: General Approach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D0D0EE2-0116-5D4F-8C97-35F436838D59}"/>
              </a:ext>
            </a:extLst>
          </p:cNvPr>
          <p:cNvGrpSpPr/>
          <p:nvPr/>
        </p:nvGrpSpPr>
        <p:grpSpPr>
          <a:xfrm>
            <a:off x="652384" y="1985709"/>
            <a:ext cx="4671659" cy="3836396"/>
            <a:chOff x="214673" y="1939751"/>
            <a:chExt cx="4671659" cy="3836397"/>
          </a:xfrm>
        </p:grpSpPr>
        <p:cxnSp>
          <p:nvCxnSpPr>
            <p:cNvPr id="47" name="Straight Arrow Connector 46"/>
            <p:cNvCxnSpPr>
              <a:cxnSpLocks/>
              <a:stCxn id="69" idx="1"/>
              <a:endCxn id="20" idx="3"/>
            </p:cNvCxnSpPr>
            <p:nvPr/>
          </p:nvCxnSpPr>
          <p:spPr bwMode="auto">
            <a:xfrm flipH="1">
              <a:off x="4514110" y="5319635"/>
              <a:ext cx="372222" cy="738"/>
            </a:xfrm>
            <a:prstGeom prst="straightConnector1">
              <a:avLst/>
            </a:prstGeom>
            <a:solidFill>
              <a:srgbClr val="4472C4"/>
            </a:solidFill>
            <a:ln w="317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5EDEE8E-560E-F34F-9ABD-251D6B78840E}"/>
                </a:ext>
              </a:extLst>
            </p:cNvPr>
            <p:cNvGrpSpPr/>
            <p:nvPr/>
          </p:nvGrpSpPr>
          <p:grpSpPr>
            <a:xfrm>
              <a:off x="214673" y="1939751"/>
              <a:ext cx="4299437" cy="3836397"/>
              <a:chOff x="214673" y="1939751"/>
              <a:chExt cx="4299437" cy="3836397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1923813" y="4932282"/>
                <a:ext cx="2590297" cy="776181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mpd="sng">
                <a:solidFill>
                  <a:srgbClr val="92D050"/>
                </a:solidFill>
              </a:ln>
            </p:spPr>
            <p:txBody>
              <a:bodyPr wrap="square" lIns="94599" tIns="81985" rIns="94599" rtlCol="0">
                <a:spAutoFit/>
              </a:bodyPr>
              <a:lstStyle/>
              <a:p>
                <a:pPr algn="ctr" defTabSz="1601807">
                  <a:defRPr/>
                </a:pPr>
                <a:r>
                  <a:rPr lang="en-US" sz="2103" kern="0" dirty="0">
                    <a:solidFill>
                      <a:prstClr val="black"/>
                    </a:solidFill>
                    <a:latin typeface="Calibri" panose="020F0502020204030204"/>
                  </a:rPr>
                  <a:t>Assessment Metrics:</a:t>
                </a:r>
              </a:p>
              <a:p>
                <a:pPr algn="ctr" defTabSz="1601807">
                  <a:defRPr/>
                </a:pPr>
                <a:r>
                  <a:rPr lang="en-US" sz="2103" kern="0" dirty="0">
                    <a:solidFill>
                      <a:prstClr val="black"/>
                    </a:solidFill>
                    <a:latin typeface="Calibri" panose="020F0502020204030204"/>
                  </a:rPr>
                  <a:t>RMS </a:t>
                </a:r>
                <a:r>
                  <a:rPr lang="en-US" sz="2103" kern="0" dirty="0" err="1">
                    <a:solidFill>
                      <a:prstClr val="black"/>
                    </a:solidFill>
                    <a:latin typeface="Calibri" panose="020F0502020204030204"/>
                  </a:rPr>
                  <a:t>Errors,Q</a:t>
                </a:r>
                <a:r>
                  <a:rPr lang="en-US" sz="2103" kern="0" dirty="0">
                    <a:solidFill>
                      <a:prstClr val="black"/>
                    </a:solidFill>
                    <a:latin typeface="Calibri" panose="020F0502020204030204"/>
                  </a:rPr>
                  <a:t>-scores</a:t>
                </a:r>
              </a:p>
            </p:txBody>
          </p:sp>
          <p:cxnSp>
            <p:nvCxnSpPr>
              <p:cNvPr id="95" name="Straight Arrow Connector 94">
                <a:extLst>
                  <a:ext uri="{FF2B5EF4-FFF2-40B4-BE49-F238E27FC236}">
                    <a16:creationId xmlns:a16="http://schemas.microsoft.com/office/drawing/2014/main" id="{7293D4E9-0E68-8044-B1A8-85F4A3F35CF9}"/>
                  </a:ext>
                </a:extLst>
              </p:cNvPr>
              <p:cNvCxnSpPr>
                <a:cxnSpLocks/>
                <a:stCxn id="30" idx="3"/>
                <a:endCxn id="20" idx="1"/>
              </p:cNvCxnSpPr>
              <p:nvPr/>
            </p:nvCxnSpPr>
            <p:spPr bwMode="auto">
              <a:xfrm>
                <a:off x="1562093" y="5314483"/>
                <a:ext cx="361720" cy="5890"/>
              </a:xfrm>
              <a:prstGeom prst="straightConnector1">
                <a:avLst/>
              </a:prstGeom>
              <a:solidFill>
                <a:srgbClr val="4472C4"/>
              </a:solidFill>
              <a:ln w="31750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07" name="Straight Arrow Connector 106">
                <a:extLst>
                  <a:ext uri="{FF2B5EF4-FFF2-40B4-BE49-F238E27FC236}">
                    <a16:creationId xmlns:a16="http://schemas.microsoft.com/office/drawing/2014/main" id="{37F75304-1BCA-3C4C-8EF3-951BFA512C1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95117" y="1939751"/>
                <a:ext cx="0" cy="2871809"/>
              </a:xfrm>
              <a:prstGeom prst="straightConnector1">
                <a:avLst/>
              </a:prstGeom>
              <a:solidFill>
                <a:srgbClr val="4472C4"/>
              </a:solidFill>
              <a:ln w="31750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sp>
            <p:nvSpPr>
              <p:cNvPr id="30" name="TextBox 29"/>
              <p:cNvSpPr txBox="1"/>
              <p:nvPr/>
            </p:nvSpPr>
            <p:spPr>
              <a:xfrm>
                <a:off x="214673" y="4852818"/>
                <a:ext cx="1347420" cy="92333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92D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 defTabSz="1601807">
                  <a:defRPr/>
                </a:pPr>
                <a:r>
                  <a:rPr lang="en-US" kern="0" dirty="0">
                    <a:solidFill>
                      <a:prstClr val="black"/>
                    </a:solidFill>
                    <a:latin typeface="Calibri" panose="020F0502020204030204"/>
                  </a:rPr>
                  <a:t>“True” Geophysical Variables</a:t>
                </a:r>
              </a:p>
            </p:txBody>
          </p:sp>
        </p:grpSp>
      </p:grpSp>
      <p:cxnSp>
        <p:nvCxnSpPr>
          <p:cNvPr id="45" name="Straight Arrow Connector 20"/>
          <p:cNvCxnSpPr>
            <a:cxnSpLocks/>
            <a:stCxn id="40" idx="2"/>
            <a:endCxn id="41" idx="0"/>
          </p:cNvCxnSpPr>
          <p:nvPr/>
        </p:nvCxnSpPr>
        <p:spPr bwMode="auto">
          <a:xfrm>
            <a:off x="2772882" y="3443839"/>
            <a:ext cx="0" cy="281294"/>
          </a:xfrm>
          <a:prstGeom prst="straightConnector1">
            <a:avLst/>
          </a:prstGeom>
          <a:solidFill>
            <a:srgbClr val="4472C4"/>
          </a:solidFill>
          <a:ln w="3175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B91B7DD7-7DE8-C043-8FD2-52ACB3B86050}"/>
              </a:ext>
            </a:extLst>
          </p:cNvPr>
          <p:cNvSpPr txBox="1"/>
          <p:nvPr/>
        </p:nvSpPr>
        <p:spPr>
          <a:xfrm>
            <a:off x="4755490" y="1533084"/>
            <a:ext cx="2648759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lIns="94599" rtlCol="0">
            <a:spAutoFit/>
          </a:bodyPr>
          <a:lstStyle/>
          <a:p>
            <a:pPr defTabSz="740733">
              <a:defRPr/>
            </a:pPr>
            <a:r>
              <a:rPr lang="el-GR" kern="0" dirty="0">
                <a:solidFill>
                  <a:prstClr val="black"/>
                </a:solidFill>
                <a:latin typeface="Calibri" panose="020F0502020204030204"/>
              </a:rPr>
              <a:t>α </a:t>
            </a:r>
            <a:r>
              <a:rPr lang="en-US" kern="0" dirty="0">
                <a:solidFill>
                  <a:prstClr val="black"/>
                </a:solidFill>
                <a:latin typeface="Calibri" panose="020F0502020204030204"/>
              </a:rPr>
              <a:t>(total extinction)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A228362-4668-B94D-9F51-C8F39556C563}"/>
              </a:ext>
            </a:extLst>
          </p:cNvPr>
          <p:cNvSpPr txBox="1"/>
          <p:nvPr/>
        </p:nvSpPr>
        <p:spPr>
          <a:xfrm>
            <a:off x="7662763" y="1526785"/>
            <a:ext cx="3667030" cy="4059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txBody>
          <a:bodyPr wrap="square" lIns="94599" rIns="63067" bIns="81985" rtlCol="0">
            <a:spAutoFit/>
          </a:bodyPr>
          <a:lstStyle/>
          <a:p>
            <a:pPr defTabSz="1601807">
              <a:defRPr/>
            </a:pPr>
            <a:r>
              <a:rPr lang="en-US" kern="0" dirty="0">
                <a:solidFill>
                  <a:prstClr val="black"/>
                </a:solidFill>
                <a:latin typeface="Calibri" panose="020F0502020204030204"/>
              </a:rPr>
              <a:t>ξ</a:t>
            </a:r>
            <a:r>
              <a:rPr lang="en-US" kern="0" baseline="-25000" dirty="0">
                <a:solidFill>
                  <a:prstClr val="black"/>
                </a:solidFill>
                <a:latin typeface="Calibri" panose="020F0502020204030204"/>
              </a:rPr>
              <a:t>1 </a:t>
            </a:r>
            <a:r>
              <a:rPr lang="en-US" kern="0" dirty="0">
                <a:solidFill>
                  <a:prstClr val="black"/>
                </a:solidFill>
                <a:latin typeface="Calibri" panose="020F0502020204030204"/>
              </a:rPr>
              <a:t>x [</a:t>
            </a:r>
            <a:r>
              <a:rPr lang="en-US" sz="1400" kern="0" dirty="0">
                <a:solidFill>
                  <a:srgbClr val="C00000"/>
                </a:solidFill>
                <a:latin typeface="Calibri" panose="020F0502020204030204"/>
              </a:rPr>
              <a:t>Total</a:t>
            </a:r>
            <a:r>
              <a:rPr lang="en-US" sz="1400" kern="0" dirty="0">
                <a:solidFill>
                  <a:prstClr val="black"/>
                </a:solidFill>
                <a:latin typeface="Calibri" panose="020F0502020204030204"/>
              </a:rPr>
              <a:t> Absolute Ext Uncertainty]</a:t>
            </a:r>
            <a:endParaRPr lang="en-US" sz="1400" kern="0" dirty="0">
              <a:solidFill>
                <a:srgbClr val="0078B1"/>
              </a:solidFill>
              <a:latin typeface="Calibri" panose="020F0502020204030204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78A96BE-6EB8-6143-A9AE-AD9953BB8602}"/>
              </a:ext>
            </a:extLst>
          </p:cNvPr>
          <p:cNvSpPr txBox="1"/>
          <p:nvPr/>
        </p:nvSpPr>
        <p:spPr>
          <a:xfrm>
            <a:off x="7127544" y="1523503"/>
            <a:ext cx="819611" cy="41594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  <a:latin typeface="Calibri" panose="020F0502020204030204"/>
              </a:rPr>
              <a:t>+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13567" y="1103839"/>
            <a:ext cx="3814175" cy="830997"/>
          </a:xfrm>
          <a:prstGeom prst="rect">
            <a:avLst/>
          </a:prstGeom>
          <a:solidFill>
            <a:schemeClr val="bg1"/>
          </a:solidFill>
          <a:ln w="127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 defTabSz="1601807">
              <a:defRPr/>
            </a:pPr>
            <a:r>
              <a:rPr lang="en-US" sz="1600" b="1" kern="0" dirty="0">
                <a:solidFill>
                  <a:prstClr val="black"/>
                </a:solidFill>
                <a:latin typeface="Calibri" panose="020F0502020204030204"/>
              </a:rPr>
              <a:t>Ensemble of Representative Aerosol States</a:t>
            </a:r>
          </a:p>
          <a:p>
            <a:pPr marL="285750" indent="-285750" defTabSz="1601807">
              <a:buFont typeface="Courier New" panose="02070309020205020404" pitchFamily="49" charset="0"/>
              <a:buChar char="o"/>
              <a:defRPr/>
            </a:pPr>
            <a:r>
              <a:rPr lang="en-US" sz="1600" kern="0" dirty="0">
                <a:solidFill>
                  <a:prstClr val="black"/>
                </a:solidFill>
                <a:latin typeface="Calibri" panose="020F0502020204030204"/>
              </a:rPr>
              <a:t>Canonical cases</a:t>
            </a:r>
          </a:p>
          <a:p>
            <a:pPr marL="285750" indent="-285750" defTabSz="1601807">
              <a:buFont typeface="Courier New" panose="02070309020205020404" pitchFamily="49" charset="0"/>
              <a:buChar char="o"/>
              <a:defRPr/>
            </a:pPr>
            <a:r>
              <a:rPr lang="en-US" sz="1600" kern="0" dirty="0">
                <a:solidFill>
                  <a:prstClr val="black"/>
                </a:solidFill>
                <a:latin typeface="Calibri" panose="020F0502020204030204"/>
              </a:rPr>
              <a:t>Nature Run sampling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4FCA76F-C14C-554D-9299-5CBA80D20673}"/>
              </a:ext>
            </a:extLst>
          </p:cNvPr>
          <p:cNvSpPr txBox="1"/>
          <p:nvPr/>
        </p:nvSpPr>
        <p:spPr>
          <a:xfrm>
            <a:off x="9726808" y="4776918"/>
            <a:ext cx="1883011" cy="106317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lIns="94599" rIns="94599" rtlCol="0">
            <a:spAutoFit/>
          </a:bodyPr>
          <a:lstStyle/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  <a:latin typeface="Calibri" panose="020F0502020204030204"/>
              </a:rPr>
              <a:t>Simulated </a:t>
            </a:r>
          </a:p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  <a:latin typeface="Calibri" panose="020F0502020204030204"/>
              </a:rPr>
              <a:t>Measurements</a:t>
            </a:r>
          </a:p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  <a:latin typeface="Calibri" panose="020F0502020204030204"/>
              </a:rPr>
              <a:t>with Noise</a:t>
            </a:r>
          </a:p>
        </p:txBody>
      </p:sp>
      <p:cxnSp>
        <p:nvCxnSpPr>
          <p:cNvPr id="68" name="Straight Arrow Connector 20">
            <a:extLst>
              <a:ext uri="{FF2B5EF4-FFF2-40B4-BE49-F238E27FC236}">
                <a16:creationId xmlns:a16="http://schemas.microsoft.com/office/drawing/2014/main" id="{0BF37BF0-B690-824E-BA4E-FE132AB6A369}"/>
              </a:ext>
            </a:extLst>
          </p:cNvPr>
          <p:cNvCxnSpPr>
            <a:cxnSpLocks/>
            <a:endCxn id="69" idx="3"/>
          </p:cNvCxnSpPr>
          <p:nvPr/>
        </p:nvCxnSpPr>
        <p:spPr bwMode="auto">
          <a:xfrm flipH="1" flipV="1">
            <a:off x="6711488" y="5365592"/>
            <a:ext cx="1506224" cy="10563"/>
          </a:xfrm>
          <a:prstGeom prst="straightConnector1">
            <a:avLst/>
          </a:prstGeom>
          <a:solidFill>
            <a:srgbClr val="4472C4"/>
          </a:solidFill>
          <a:ln w="3175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TextBox 40"/>
          <p:cNvSpPr txBox="1"/>
          <p:nvPr/>
        </p:nvSpPr>
        <p:spPr>
          <a:xfrm>
            <a:off x="1739515" y="3725133"/>
            <a:ext cx="2066733" cy="739561"/>
          </a:xfrm>
          <a:prstGeom prst="rect">
            <a:avLst/>
          </a:prstGeom>
          <a:solidFill>
            <a:schemeClr val="bg1"/>
          </a:solidFill>
          <a:ln w="127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</a:rPr>
              <a:t>Simulated “True”</a:t>
            </a:r>
            <a:r>
              <a:rPr lang="el-GR" sz="2103" kern="0" dirty="0">
                <a:solidFill>
                  <a:prstClr val="black"/>
                </a:solidFill>
              </a:rPr>
              <a:t> α</a:t>
            </a:r>
            <a:r>
              <a:rPr lang="en-US" sz="2103" kern="0" dirty="0">
                <a:solidFill>
                  <a:prstClr val="black"/>
                </a:solidFill>
              </a:rPr>
              <a:t>, </a:t>
            </a:r>
            <a:r>
              <a:rPr lang="el-GR" sz="2103" kern="0" dirty="0">
                <a:solidFill>
                  <a:prstClr val="black"/>
                </a:solidFill>
              </a:rPr>
              <a:t>β, Ι, </a:t>
            </a:r>
            <a:r>
              <a:rPr lang="en-US" sz="2103" kern="0" dirty="0">
                <a:solidFill>
                  <a:prstClr val="black"/>
                </a:solidFill>
              </a:rPr>
              <a:t>Q &amp; U</a:t>
            </a:r>
            <a:endParaRPr lang="en-US" sz="2103" kern="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51" name="Straight Arrow Connector 20">
            <a:extLst>
              <a:ext uri="{FF2B5EF4-FFF2-40B4-BE49-F238E27FC236}">
                <a16:creationId xmlns:a16="http://schemas.microsoft.com/office/drawing/2014/main" id="{110A35D6-B615-0644-967E-A2933F094F53}"/>
              </a:ext>
            </a:extLst>
          </p:cNvPr>
          <p:cNvCxnSpPr>
            <a:cxnSpLocks/>
          </p:cNvCxnSpPr>
          <p:nvPr/>
        </p:nvCxnSpPr>
        <p:spPr bwMode="auto">
          <a:xfrm rot="10800000">
            <a:off x="6714312" y="5366200"/>
            <a:ext cx="1508760" cy="169347"/>
          </a:xfrm>
          <a:prstGeom prst="bentConnector3">
            <a:avLst>
              <a:gd name="adj1" fmla="val 50000"/>
            </a:avLst>
          </a:prstGeom>
          <a:solidFill>
            <a:srgbClr val="4472C4"/>
          </a:solidFill>
          <a:ln w="3175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2" name="Straight Arrow Connector 20">
            <a:extLst>
              <a:ext uri="{FF2B5EF4-FFF2-40B4-BE49-F238E27FC236}">
                <a16:creationId xmlns:a16="http://schemas.microsoft.com/office/drawing/2014/main" id="{B06B5E41-C887-514A-B817-A534B8BD06FD}"/>
              </a:ext>
            </a:extLst>
          </p:cNvPr>
          <p:cNvCxnSpPr>
            <a:cxnSpLocks/>
            <a:endCxn id="69" idx="3"/>
          </p:cNvCxnSpPr>
          <p:nvPr/>
        </p:nvCxnSpPr>
        <p:spPr bwMode="auto">
          <a:xfrm rot="10800000">
            <a:off x="6711488" y="5365593"/>
            <a:ext cx="1514418" cy="529697"/>
          </a:xfrm>
          <a:prstGeom prst="bentConnector3">
            <a:avLst>
              <a:gd name="adj1" fmla="val 50000"/>
            </a:avLst>
          </a:prstGeom>
          <a:solidFill>
            <a:srgbClr val="4472C4"/>
          </a:solidFill>
          <a:ln w="3175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TextBox 30"/>
          <p:cNvSpPr txBox="1"/>
          <p:nvPr/>
        </p:nvSpPr>
        <p:spPr>
          <a:xfrm>
            <a:off x="8114867" y="4742483"/>
            <a:ext cx="1343553" cy="1293111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  <a:latin typeface="Calibri" panose="020F0502020204030204"/>
              </a:rPr>
              <a:t>Retrievals</a:t>
            </a:r>
          </a:p>
          <a:p>
            <a:pPr algn="ctr" defTabSz="1601807">
              <a:defRPr/>
            </a:pPr>
            <a:endParaRPr lang="en-US" sz="900" kern="0" dirty="0">
              <a:solidFill>
                <a:prstClr val="black"/>
              </a:solidFill>
              <a:latin typeface="Calibri" panose="020F0502020204030204"/>
            </a:endParaRPr>
          </a:p>
          <a:p>
            <a:pPr algn="ctr" defTabSz="1601807">
              <a:defRPr/>
            </a:pPr>
            <a:r>
              <a:rPr lang="en-US" sz="1200" kern="0" dirty="0">
                <a:solidFill>
                  <a:prstClr val="black"/>
                </a:solidFill>
                <a:latin typeface="Calibri" panose="020F0502020204030204"/>
              </a:rPr>
              <a:t>initial guess 1</a:t>
            </a:r>
            <a:endParaRPr lang="en-US" sz="1200" kern="0" dirty="0">
              <a:solidFill>
                <a:prstClr val="black"/>
              </a:solidFill>
            </a:endParaRPr>
          </a:p>
          <a:p>
            <a:pPr algn="ctr" defTabSz="1601807">
              <a:defRPr/>
            </a:pPr>
            <a:r>
              <a:rPr lang="en-US" sz="1200" kern="0" dirty="0">
                <a:solidFill>
                  <a:prstClr val="black"/>
                </a:solidFill>
              </a:rPr>
              <a:t>initial guess 2</a:t>
            </a:r>
          </a:p>
          <a:p>
            <a:pPr algn="ctr" defTabSz="1601807">
              <a:defRPr/>
            </a:pPr>
            <a:r>
              <a:rPr lang="en-US" sz="1200" kern="0" dirty="0">
                <a:solidFill>
                  <a:prstClr val="black"/>
                </a:solidFill>
              </a:rPr>
              <a:t>initial guess 3</a:t>
            </a:r>
          </a:p>
          <a:p>
            <a:pPr algn="ctr" defTabSz="1601807">
              <a:defRPr/>
            </a:pPr>
            <a:r>
              <a:rPr lang="en-US" sz="1200" kern="0" dirty="0">
                <a:solidFill>
                  <a:prstClr val="black"/>
                </a:solidFill>
              </a:rPr>
              <a:t>initial guess 4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893E583D-07A7-794F-8488-0A95B5247B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23543" y="1368895"/>
            <a:ext cx="830753" cy="550592"/>
          </a:xfrm>
          <a:prstGeom prst="rect">
            <a:avLst/>
          </a:prstGeom>
        </p:spPr>
      </p:pic>
      <p:cxnSp>
        <p:nvCxnSpPr>
          <p:cNvPr id="63" name="Straight Arrow Connector 20">
            <a:extLst>
              <a:ext uri="{FF2B5EF4-FFF2-40B4-BE49-F238E27FC236}">
                <a16:creationId xmlns:a16="http://schemas.microsoft.com/office/drawing/2014/main" id="{D141C857-99A3-894B-9E3F-8220BBAA8DFD}"/>
              </a:ext>
            </a:extLst>
          </p:cNvPr>
          <p:cNvCxnSpPr>
            <a:cxnSpLocks/>
          </p:cNvCxnSpPr>
          <p:nvPr/>
        </p:nvCxnSpPr>
        <p:spPr bwMode="auto">
          <a:xfrm flipH="1">
            <a:off x="9389526" y="5349231"/>
            <a:ext cx="343743" cy="0"/>
          </a:xfrm>
          <a:prstGeom prst="straightConnector1">
            <a:avLst/>
          </a:prstGeom>
          <a:solidFill>
            <a:srgbClr val="4472C4"/>
          </a:solidFill>
          <a:ln w="3175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502568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442127" y="962721"/>
            <a:ext cx="11314444" cy="5575731"/>
          </a:xfrm>
          <a:prstGeom prst="rect">
            <a:avLst/>
          </a:prstGeom>
          <a:noFill/>
          <a:ln w="9525" cap="flat" cmpd="sng" algn="ctr">
            <a:solidFill>
              <a:sysClr val="windowText" lastClr="000000">
                <a:lumMod val="85000"/>
                <a:lumOff val="15000"/>
              </a:sysClr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ctr" defTabSz="1601807">
              <a:defRPr/>
            </a:pPr>
            <a:endParaRPr lang="en-US" sz="2103" kern="0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946606" y="2428176"/>
            <a:ext cx="1652551" cy="10156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 defTabSz="1601807">
              <a:defRPr/>
            </a:pPr>
            <a:r>
              <a:rPr lang="en-US" sz="2000" kern="0" dirty="0">
                <a:solidFill>
                  <a:prstClr val="black"/>
                </a:solidFill>
                <a:latin typeface="Calibri" panose="020F0502020204030204"/>
              </a:rPr>
              <a:t>Radiative Transfer  Model</a:t>
            </a:r>
          </a:p>
        </p:txBody>
      </p:sp>
      <p:cxnSp>
        <p:nvCxnSpPr>
          <p:cNvPr id="57" name="Straight Arrow Connector 20"/>
          <p:cNvCxnSpPr>
            <a:cxnSpLocks/>
            <a:endCxn id="40" idx="0"/>
          </p:cNvCxnSpPr>
          <p:nvPr/>
        </p:nvCxnSpPr>
        <p:spPr bwMode="auto">
          <a:xfrm rot="5400000">
            <a:off x="2543536" y="2198824"/>
            <a:ext cx="458699" cy="5"/>
          </a:xfrm>
          <a:prstGeom prst="bentConnector3">
            <a:avLst>
              <a:gd name="adj1" fmla="val 50000"/>
            </a:avLst>
          </a:prstGeom>
          <a:solidFill>
            <a:srgbClr val="4472C4"/>
          </a:solidFill>
          <a:ln w="3175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9" name="Straight Arrow Connector 28"/>
          <p:cNvCxnSpPr>
            <a:cxnSpLocks/>
          </p:cNvCxnSpPr>
          <p:nvPr/>
        </p:nvCxnSpPr>
        <p:spPr bwMode="auto">
          <a:xfrm>
            <a:off x="10882364" y="3757467"/>
            <a:ext cx="0" cy="1019451"/>
          </a:xfrm>
          <a:prstGeom prst="straightConnector1">
            <a:avLst/>
          </a:prstGeom>
          <a:solidFill>
            <a:srgbClr val="4472C4"/>
          </a:solidFill>
          <a:ln w="3175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9" name="TextBox 68"/>
          <p:cNvSpPr txBox="1"/>
          <p:nvPr/>
        </p:nvSpPr>
        <p:spPr>
          <a:xfrm>
            <a:off x="5324043" y="4903927"/>
            <a:ext cx="1387445" cy="923330"/>
          </a:xfrm>
          <a:prstGeom prst="rect">
            <a:avLst/>
          </a:prstGeom>
          <a:solidFill>
            <a:schemeClr val="bg1"/>
          </a:solidFill>
          <a:ln w="12700">
            <a:solidFill>
              <a:srgbClr val="92D050"/>
            </a:solidFill>
          </a:ln>
        </p:spPr>
        <p:txBody>
          <a:bodyPr wrap="square" lIns="94599" rIns="94599" rtlCol="0">
            <a:spAutoFit/>
          </a:bodyPr>
          <a:lstStyle/>
          <a:p>
            <a:pPr algn="ctr" defTabSz="1601807">
              <a:defRPr/>
            </a:pPr>
            <a:r>
              <a:rPr lang="en-US" kern="0" dirty="0">
                <a:solidFill>
                  <a:prstClr val="black"/>
                </a:solidFill>
                <a:latin typeface="Calibri" panose="020F0502020204030204"/>
              </a:rPr>
              <a:t>Retrieved Geophysical Variables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2B216C0-86A0-1945-AAB0-FE3CF070D377}"/>
              </a:ext>
            </a:extLst>
          </p:cNvPr>
          <p:cNvGrpSpPr/>
          <p:nvPr/>
        </p:nvGrpSpPr>
        <p:grpSpPr>
          <a:xfrm>
            <a:off x="3519121" y="1109072"/>
            <a:ext cx="8044144" cy="3184585"/>
            <a:chOff x="2822895" y="1059644"/>
            <a:chExt cx="8044143" cy="3184584"/>
          </a:xfrm>
        </p:grpSpPr>
        <p:sp>
          <p:nvSpPr>
            <p:cNvPr id="15" name="Rectangle 14"/>
            <p:cNvSpPr/>
            <p:nvPr/>
          </p:nvSpPr>
          <p:spPr>
            <a:xfrm>
              <a:off x="3950197" y="1064085"/>
              <a:ext cx="6916841" cy="318014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rgbClr val="92D050"/>
              </a:solidFill>
              <a:prstDash val="sysDash"/>
              <a:miter lim="800000"/>
            </a:ln>
            <a:effectLst/>
          </p:spPr>
          <p:txBody>
            <a:bodyPr rtlCol="0" anchor="ctr"/>
            <a:lstStyle/>
            <a:p>
              <a:pPr algn="ctr" defTabSz="1601807">
                <a:defRPr/>
              </a:pPr>
              <a:endParaRPr lang="en-US" sz="2103" kern="0">
                <a:solidFill>
                  <a:prstClr val="black"/>
                </a:solidFill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050499" y="2967204"/>
              <a:ext cx="2648758" cy="4059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Stokes Q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957771" y="2485080"/>
              <a:ext cx="3688210" cy="44257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bIns="81985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1 </a:t>
              </a:r>
              <a:r>
                <a:rPr lang="en-US" kern="0" dirty="0">
                  <a:solidFill>
                    <a:prstClr val="black"/>
                  </a:solidFill>
                </a:rPr>
                <a:t>+ ξ</a:t>
              </a:r>
              <a:r>
                <a:rPr lang="en-US" kern="0" baseline="-25000" dirty="0">
                  <a:solidFill>
                    <a:prstClr val="black"/>
                  </a:solidFill>
                </a:rPr>
                <a:t>3 </a:t>
              </a:r>
              <a:r>
                <a:rPr lang="en-US" kern="0" dirty="0">
                  <a:solidFill>
                    <a:prstClr val="black"/>
                  </a:solidFill>
                </a:rPr>
                <a:t>x </a:t>
              </a:r>
              <a:r>
                <a:rPr lang="en-US" kern="0" dirty="0">
                  <a:solidFill>
                    <a:srgbClr val="0078B1"/>
                  </a:solidFill>
                </a:rPr>
                <a:t>3%</a:t>
              </a:r>
              <a:endParaRPr lang="en-US" kern="0" dirty="0">
                <a:solidFill>
                  <a:srgbClr val="0078B1"/>
                </a:solidFill>
                <a:latin typeface="Calibri" panose="020F0502020204030204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485756" y="2958824"/>
              <a:ext cx="693173" cy="4159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sz="2103" kern="0" dirty="0">
                  <a:solidFill>
                    <a:prstClr val="black"/>
                  </a:solidFill>
                  <a:latin typeface="Calibri" panose="020F0502020204030204"/>
                </a:rPr>
                <a:t>+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422553" y="2523329"/>
              <a:ext cx="81961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X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860734" y="3898466"/>
              <a:ext cx="52637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sz="1400" kern="0" dirty="0" err="1">
                  <a:solidFill>
                    <a:prstClr val="black"/>
                  </a:solidFill>
                </a:rPr>
                <a:t>ξ</a:t>
              </a:r>
              <a:r>
                <a:rPr lang="en-US" sz="1400" kern="0" baseline="-25000" dirty="0" err="1">
                  <a:solidFill>
                    <a:prstClr val="black"/>
                  </a:solidFill>
                </a:rPr>
                <a:t>n</a:t>
              </a:r>
              <a:r>
                <a:rPr lang="en-US" sz="1400" kern="0" baseline="-25000" dirty="0">
                  <a:solidFill>
                    <a:prstClr val="black"/>
                  </a:solidFill>
                </a:rPr>
                <a:t> </a:t>
              </a:r>
              <a:r>
                <a:rPr lang="en-US" sz="1400" kern="0" dirty="0">
                  <a:solidFill>
                    <a:prstClr val="black"/>
                  </a:solidFill>
                </a:rPr>
                <a:t>= random draw from a standard normal distribution</a:t>
              </a:r>
              <a:endParaRPr lang="en-US" sz="1400" i="1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777048" y="1059644"/>
              <a:ext cx="1946715" cy="415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sz="2103" b="1" kern="0" dirty="0">
                  <a:solidFill>
                    <a:prstClr val="black"/>
                  </a:solidFill>
                  <a:latin typeface="Calibri" panose="020F0502020204030204"/>
                </a:rPr>
                <a:t>Noise 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050499" y="1928377"/>
              <a:ext cx="2648758" cy="36933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wrap="square" lIns="94599" rtlCol="0">
              <a:spAutoFit/>
            </a:bodyPr>
            <a:lstStyle/>
            <a:p>
              <a:pPr defTabSz="740733">
                <a:defRPr/>
              </a:pPr>
              <a:r>
                <a:rPr lang="el-GR" kern="0" dirty="0">
                  <a:solidFill>
                    <a:prstClr val="black"/>
                  </a:solidFill>
                  <a:latin typeface="Calibri" panose="020F0502020204030204"/>
                </a:rPr>
                <a:t>β (</a:t>
              </a: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total or attenuated)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957772" y="1990902"/>
              <a:ext cx="3707108" cy="34439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txBody>
            <a:bodyPr wrap="square" lIns="94599" rIns="63067" bIns="81985" rtlCol="0">
              <a:spAutoFit/>
            </a:bodyPr>
            <a:lstStyle/>
            <a:p>
              <a:pPr defTabSz="1601807">
                <a:defRPr/>
              </a:pPr>
              <a:r>
                <a:rPr lang="en-US" sz="1400" kern="0" dirty="0">
                  <a:solidFill>
                    <a:prstClr val="black"/>
                  </a:solidFill>
                  <a:latin typeface="Calibri" panose="020F0502020204030204"/>
                </a:rPr>
                <a:t>1 + ξ</a:t>
              </a:r>
              <a:r>
                <a:rPr lang="en-US" sz="1400" kern="0" baseline="-25000" dirty="0">
                  <a:solidFill>
                    <a:prstClr val="black"/>
                  </a:solidFill>
                  <a:latin typeface="Calibri" panose="020F0502020204030204"/>
                </a:rPr>
                <a:t>2</a:t>
              </a:r>
              <a:r>
                <a:rPr lang="en-US" sz="1400" kern="0" dirty="0">
                  <a:solidFill>
                    <a:prstClr val="black"/>
                  </a:solidFill>
                  <a:latin typeface="Calibri" panose="020F0502020204030204"/>
                </a:rPr>
                <a:t> x </a:t>
              </a:r>
              <a:r>
                <a:rPr lang="el-GR" sz="1400" kern="0" dirty="0">
                  <a:solidFill>
                    <a:prstClr val="black"/>
                  </a:solidFill>
                  <a:latin typeface="Calibri" panose="020F0502020204030204"/>
                </a:rPr>
                <a:t>β</a:t>
              </a:r>
              <a:r>
                <a:rPr lang="en-US" sz="1400" kern="0" dirty="0">
                  <a:solidFill>
                    <a:prstClr val="black"/>
                  </a:solidFill>
                  <a:latin typeface="Calibri" panose="020F0502020204030204"/>
                </a:rPr>
                <a:t>/[</a:t>
              </a:r>
              <a:r>
                <a:rPr lang="en-US" sz="1400" kern="0" dirty="0">
                  <a:solidFill>
                    <a:srgbClr val="C00000"/>
                  </a:solidFill>
                </a:rPr>
                <a:t>Total</a:t>
              </a:r>
              <a:r>
                <a:rPr lang="en-US" sz="1400" kern="0" dirty="0">
                  <a:solidFill>
                    <a:prstClr val="black"/>
                  </a:solidFill>
                </a:rPr>
                <a:t> Absolute Bks/</a:t>
              </a:r>
              <a:r>
                <a:rPr lang="en-US" sz="1400" kern="0" dirty="0" err="1">
                  <a:solidFill>
                    <a:prstClr val="black"/>
                  </a:solidFill>
                </a:rPr>
                <a:t>Att</a:t>
              </a:r>
              <a:r>
                <a:rPr lang="en-US" sz="1400" kern="0" dirty="0">
                  <a:solidFill>
                    <a:prstClr val="black"/>
                  </a:solidFill>
                </a:rPr>
                <a:t> Uncertainty]</a:t>
              </a:r>
              <a:endParaRPr lang="en-US" sz="1400" kern="0" dirty="0">
                <a:solidFill>
                  <a:srgbClr val="0078B1"/>
                </a:solidFill>
                <a:latin typeface="Calibri" panose="020F0502020204030204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422553" y="1938459"/>
              <a:ext cx="81961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X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019687" y="1059644"/>
              <a:ext cx="2714277" cy="415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sz="2103" b="1" kern="0" dirty="0">
                  <a:solidFill>
                    <a:prstClr val="black"/>
                  </a:solidFill>
                  <a:latin typeface="Calibri" panose="020F0502020204030204"/>
                </a:rPr>
                <a:t>Simulated Truth</a:t>
              </a:r>
            </a:p>
          </p:txBody>
        </p:sp>
        <p:cxnSp>
          <p:nvCxnSpPr>
            <p:cNvPr id="60" name="Straight Arrow Connector 20"/>
            <p:cNvCxnSpPr>
              <a:cxnSpLocks/>
            </p:cNvCxnSpPr>
            <p:nvPr/>
          </p:nvCxnSpPr>
          <p:spPr bwMode="auto">
            <a:xfrm>
              <a:off x="2822895" y="3985071"/>
              <a:ext cx="1126934" cy="0"/>
            </a:xfrm>
            <a:prstGeom prst="straightConnector1">
              <a:avLst/>
            </a:prstGeom>
            <a:solidFill>
              <a:srgbClr val="4472C4"/>
            </a:solidFill>
            <a:ln w="317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44" name="TextBox 43"/>
            <p:cNvSpPr txBox="1"/>
            <p:nvPr/>
          </p:nvSpPr>
          <p:spPr>
            <a:xfrm>
              <a:off x="6957771" y="2958382"/>
              <a:ext cx="3688210" cy="44257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bIns="81985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ξ</a:t>
              </a:r>
              <a:r>
                <a:rPr lang="en-US" kern="0" baseline="-25000" dirty="0">
                  <a:solidFill>
                    <a:prstClr val="black"/>
                  </a:solidFill>
                  <a:latin typeface="Calibri" panose="020F0502020204030204"/>
                </a:rPr>
                <a:t>4</a:t>
              </a: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 </a:t>
              </a:r>
              <a:r>
                <a:rPr lang="en-US" kern="0" dirty="0">
                  <a:solidFill>
                    <a:prstClr val="black"/>
                  </a:solidFill>
                </a:rPr>
                <a:t>x I x </a:t>
              </a:r>
              <a:r>
                <a:rPr lang="el-GR" kern="0" dirty="0">
                  <a:solidFill>
                    <a:srgbClr val="0078B1"/>
                  </a:solidFill>
                </a:rPr>
                <a:t>σ</a:t>
              </a:r>
              <a:r>
                <a:rPr lang="en-US" kern="0" baseline="-25000" dirty="0">
                  <a:solidFill>
                    <a:srgbClr val="0078B1"/>
                  </a:solidFill>
                </a:rPr>
                <a:t>Q  </a:t>
              </a:r>
              <a:r>
                <a:rPr lang="en-US" kern="0" dirty="0">
                  <a:solidFill>
                    <a:srgbClr val="0078B1"/>
                  </a:solidFill>
                </a:rPr>
                <a:t>(</a:t>
              </a:r>
              <a:r>
                <a:rPr lang="el-GR" kern="0" dirty="0">
                  <a:solidFill>
                    <a:srgbClr val="0078B1"/>
                  </a:solidFill>
                </a:rPr>
                <a:t>σ</a:t>
              </a:r>
              <a:r>
                <a:rPr lang="en-US" kern="0" baseline="-25000" dirty="0" err="1">
                  <a:solidFill>
                    <a:srgbClr val="0078B1"/>
                  </a:solidFill>
                </a:rPr>
                <a:t>DoLP</a:t>
              </a:r>
              <a:r>
                <a:rPr lang="en-US" kern="0" dirty="0">
                  <a:solidFill>
                    <a:srgbClr val="0078B1"/>
                  </a:solidFill>
                </a:rPr>
                <a:t> = 0.5%)</a:t>
              </a:r>
              <a:endParaRPr lang="en-US" kern="0" dirty="0">
                <a:solidFill>
                  <a:srgbClr val="0078B1"/>
                </a:solidFill>
                <a:latin typeface="Calibri" panose="020F0502020204030204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050499" y="2498969"/>
              <a:ext cx="2648758" cy="4059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Intensity (I)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06D552C-EA40-3441-99AF-31BDE3C86027}"/>
                </a:ext>
              </a:extLst>
            </p:cNvPr>
            <p:cNvSpPr txBox="1"/>
            <p:nvPr/>
          </p:nvSpPr>
          <p:spPr>
            <a:xfrm>
              <a:off x="4050499" y="3435438"/>
              <a:ext cx="2648758" cy="4059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Stokes U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3266528-898B-F940-9227-14183F5082CF}"/>
                </a:ext>
              </a:extLst>
            </p:cNvPr>
            <p:cNvSpPr txBox="1"/>
            <p:nvPr/>
          </p:nvSpPr>
          <p:spPr>
            <a:xfrm>
              <a:off x="6485756" y="3427516"/>
              <a:ext cx="693173" cy="4159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defTabSz="1601807">
                <a:defRPr/>
              </a:pPr>
              <a:r>
                <a:rPr lang="en-US" sz="2103" kern="0" dirty="0">
                  <a:solidFill>
                    <a:prstClr val="black"/>
                  </a:solidFill>
                  <a:latin typeface="Calibri" panose="020F0502020204030204"/>
                </a:rPr>
                <a:t>+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BD2A0C3-CB76-B347-815F-F15E79FAFA99}"/>
                </a:ext>
              </a:extLst>
            </p:cNvPr>
            <p:cNvSpPr txBox="1"/>
            <p:nvPr/>
          </p:nvSpPr>
          <p:spPr>
            <a:xfrm>
              <a:off x="6957771" y="3431684"/>
              <a:ext cx="3688210" cy="44257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txBody>
            <a:bodyPr wrap="square" lIns="94599" tIns="81985" rIns="94599" bIns="81985" rtlCol="0">
              <a:spAutoFit/>
            </a:bodyPr>
            <a:lstStyle/>
            <a:p>
              <a:pPr defTabSz="1601807">
                <a:defRPr/>
              </a:pP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ξ</a:t>
              </a:r>
              <a:r>
                <a:rPr lang="en-US" kern="0" baseline="-25000" dirty="0">
                  <a:solidFill>
                    <a:prstClr val="black"/>
                  </a:solidFill>
                  <a:latin typeface="Calibri" panose="020F0502020204030204"/>
                </a:rPr>
                <a:t>5</a:t>
              </a:r>
              <a:r>
                <a:rPr lang="en-US" kern="0" dirty="0">
                  <a:solidFill>
                    <a:prstClr val="black"/>
                  </a:solidFill>
                  <a:latin typeface="Calibri" panose="020F0502020204030204"/>
                </a:rPr>
                <a:t> </a:t>
              </a:r>
              <a:r>
                <a:rPr lang="en-US" kern="0" dirty="0">
                  <a:solidFill>
                    <a:prstClr val="black"/>
                  </a:solidFill>
                </a:rPr>
                <a:t>x I x </a:t>
              </a:r>
              <a:r>
                <a:rPr lang="el-GR" kern="0" dirty="0">
                  <a:solidFill>
                    <a:srgbClr val="0078B1"/>
                  </a:solidFill>
                </a:rPr>
                <a:t>σ</a:t>
              </a:r>
              <a:r>
                <a:rPr lang="en-US" kern="0" baseline="-25000" dirty="0">
                  <a:solidFill>
                    <a:srgbClr val="0078B1"/>
                  </a:solidFill>
                </a:rPr>
                <a:t>U  </a:t>
              </a:r>
              <a:r>
                <a:rPr lang="en-US" kern="0" dirty="0">
                  <a:solidFill>
                    <a:srgbClr val="0078B1"/>
                  </a:solidFill>
                </a:rPr>
                <a:t>(</a:t>
              </a:r>
              <a:r>
                <a:rPr lang="el-GR" kern="0" dirty="0">
                  <a:solidFill>
                    <a:srgbClr val="0078B1"/>
                  </a:solidFill>
                </a:rPr>
                <a:t>σ</a:t>
              </a:r>
              <a:r>
                <a:rPr lang="en-US" kern="0" baseline="-25000" dirty="0" err="1">
                  <a:solidFill>
                    <a:srgbClr val="0078B1"/>
                  </a:solidFill>
                </a:rPr>
                <a:t>DoLP</a:t>
              </a:r>
              <a:r>
                <a:rPr lang="en-US" kern="0" dirty="0">
                  <a:solidFill>
                    <a:srgbClr val="0078B1"/>
                  </a:solidFill>
                </a:rPr>
                <a:t> = 0.5%)</a:t>
              </a:r>
              <a:endParaRPr lang="en-US" kern="0" baseline="-25000" dirty="0">
                <a:solidFill>
                  <a:srgbClr val="0078B1"/>
                </a:solidFill>
                <a:latin typeface="Calibri" panose="020F0502020204030204"/>
              </a:endParaRP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C0E09765-44CD-8846-82E9-D55EC51F509D}"/>
              </a:ext>
            </a:extLst>
          </p:cNvPr>
          <p:cNvSpPr txBox="1"/>
          <p:nvPr/>
        </p:nvSpPr>
        <p:spPr>
          <a:xfrm>
            <a:off x="435430" y="206595"/>
            <a:ext cx="11314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C000"/>
                </a:solidFill>
                <a:latin typeface="+mj-lt"/>
              </a:rPr>
              <a:t>Aerosol NNR Simulations: General Approach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D0D0EE2-0116-5D4F-8C97-35F436838D59}"/>
              </a:ext>
            </a:extLst>
          </p:cNvPr>
          <p:cNvGrpSpPr/>
          <p:nvPr/>
        </p:nvGrpSpPr>
        <p:grpSpPr>
          <a:xfrm>
            <a:off x="652384" y="1985709"/>
            <a:ext cx="4671659" cy="3836396"/>
            <a:chOff x="214673" y="1939751"/>
            <a:chExt cx="4671659" cy="3836397"/>
          </a:xfrm>
        </p:grpSpPr>
        <p:cxnSp>
          <p:nvCxnSpPr>
            <p:cNvPr id="47" name="Straight Arrow Connector 46"/>
            <p:cNvCxnSpPr>
              <a:cxnSpLocks/>
              <a:stCxn id="69" idx="1"/>
              <a:endCxn id="20" idx="3"/>
            </p:cNvCxnSpPr>
            <p:nvPr/>
          </p:nvCxnSpPr>
          <p:spPr bwMode="auto">
            <a:xfrm flipH="1">
              <a:off x="4514110" y="5319635"/>
              <a:ext cx="372222" cy="738"/>
            </a:xfrm>
            <a:prstGeom prst="straightConnector1">
              <a:avLst/>
            </a:prstGeom>
            <a:solidFill>
              <a:srgbClr val="4472C4"/>
            </a:solidFill>
            <a:ln w="317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5EDEE8E-560E-F34F-9ABD-251D6B78840E}"/>
                </a:ext>
              </a:extLst>
            </p:cNvPr>
            <p:cNvGrpSpPr/>
            <p:nvPr/>
          </p:nvGrpSpPr>
          <p:grpSpPr>
            <a:xfrm>
              <a:off x="214673" y="1939751"/>
              <a:ext cx="4299437" cy="3836397"/>
              <a:chOff x="214673" y="1939751"/>
              <a:chExt cx="4299437" cy="3836397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1923813" y="4932282"/>
                <a:ext cx="2590297" cy="776181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mpd="sng">
                <a:solidFill>
                  <a:srgbClr val="92D050"/>
                </a:solidFill>
              </a:ln>
            </p:spPr>
            <p:txBody>
              <a:bodyPr wrap="square" lIns="94599" tIns="81985" rIns="94599" rtlCol="0">
                <a:spAutoFit/>
              </a:bodyPr>
              <a:lstStyle/>
              <a:p>
                <a:pPr algn="ctr" defTabSz="1601807">
                  <a:defRPr/>
                </a:pPr>
                <a:r>
                  <a:rPr lang="en-US" sz="2103" kern="0" dirty="0">
                    <a:solidFill>
                      <a:prstClr val="black"/>
                    </a:solidFill>
                    <a:latin typeface="Calibri" panose="020F0502020204030204"/>
                  </a:rPr>
                  <a:t>Assessment Metrics:</a:t>
                </a:r>
              </a:p>
              <a:p>
                <a:pPr algn="ctr" defTabSz="1601807">
                  <a:defRPr/>
                </a:pPr>
                <a:r>
                  <a:rPr lang="en-US" sz="2103" kern="0" dirty="0">
                    <a:solidFill>
                      <a:prstClr val="black"/>
                    </a:solidFill>
                    <a:latin typeface="Calibri" panose="020F0502020204030204"/>
                  </a:rPr>
                  <a:t>RMS </a:t>
                </a:r>
                <a:r>
                  <a:rPr lang="en-US" sz="2103" kern="0" dirty="0" err="1">
                    <a:solidFill>
                      <a:prstClr val="black"/>
                    </a:solidFill>
                    <a:latin typeface="Calibri" panose="020F0502020204030204"/>
                  </a:rPr>
                  <a:t>Errors,Q</a:t>
                </a:r>
                <a:r>
                  <a:rPr lang="en-US" sz="2103" kern="0" dirty="0">
                    <a:solidFill>
                      <a:prstClr val="black"/>
                    </a:solidFill>
                    <a:latin typeface="Calibri" panose="020F0502020204030204"/>
                  </a:rPr>
                  <a:t>-scores</a:t>
                </a:r>
              </a:p>
            </p:txBody>
          </p:sp>
          <p:cxnSp>
            <p:nvCxnSpPr>
              <p:cNvPr id="95" name="Straight Arrow Connector 94">
                <a:extLst>
                  <a:ext uri="{FF2B5EF4-FFF2-40B4-BE49-F238E27FC236}">
                    <a16:creationId xmlns:a16="http://schemas.microsoft.com/office/drawing/2014/main" id="{7293D4E9-0E68-8044-B1A8-85F4A3F35CF9}"/>
                  </a:ext>
                </a:extLst>
              </p:cNvPr>
              <p:cNvCxnSpPr>
                <a:cxnSpLocks/>
                <a:stCxn id="30" idx="3"/>
                <a:endCxn id="20" idx="1"/>
              </p:cNvCxnSpPr>
              <p:nvPr/>
            </p:nvCxnSpPr>
            <p:spPr bwMode="auto">
              <a:xfrm>
                <a:off x="1562093" y="5314483"/>
                <a:ext cx="361720" cy="5890"/>
              </a:xfrm>
              <a:prstGeom prst="straightConnector1">
                <a:avLst/>
              </a:prstGeom>
              <a:solidFill>
                <a:srgbClr val="4472C4"/>
              </a:solidFill>
              <a:ln w="31750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07" name="Straight Arrow Connector 106">
                <a:extLst>
                  <a:ext uri="{FF2B5EF4-FFF2-40B4-BE49-F238E27FC236}">
                    <a16:creationId xmlns:a16="http://schemas.microsoft.com/office/drawing/2014/main" id="{37F75304-1BCA-3C4C-8EF3-951BFA512C1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95117" y="1939751"/>
                <a:ext cx="0" cy="2871809"/>
              </a:xfrm>
              <a:prstGeom prst="straightConnector1">
                <a:avLst/>
              </a:prstGeom>
              <a:solidFill>
                <a:srgbClr val="4472C4"/>
              </a:solidFill>
              <a:ln w="31750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sp>
            <p:nvSpPr>
              <p:cNvPr id="30" name="TextBox 29"/>
              <p:cNvSpPr txBox="1"/>
              <p:nvPr/>
            </p:nvSpPr>
            <p:spPr>
              <a:xfrm>
                <a:off x="214673" y="4852818"/>
                <a:ext cx="1347420" cy="92333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92D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 defTabSz="1601807">
                  <a:defRPr/>
                </a:pPr>
                <a:r>
                  <a:rPr lang="en-US" kern="0" dirty="0">
                    <a:solidFill>
                      <a:prstClr val="black"/>
                    </a:solidFill>
                    <a:latin typeface="Calibri" panose="020F0502020204030204"/>
                  </a:rPr>
                  <a:t>“True” Geophysical Variables</a:t>
                </a:r>
              </a:p>
            </p:txBody>
          </p:sp>
        </p:grpSp>
      </p:grpSp>
      <p:cxnSp>
        <p:nvCxnSpPr>
          <p:cNvPr id="45" name="Straight Arrow Connector 20"/>
          <p:cNvCxnSpPr>
            <a:cxnSpLocks/>
            <a:stCxn id="40" idx="2"/>
            <a:endCxn id="41" idx="0"/>
          </p:cNvCxnSpPr>
          <p:nvPr/>
        </p:nvCxnSpPr>
        <p:spPr bwMode="auto">
          <a:xfrm>
            <a:off x="2772882" y="3443839"/>
            <a:ext cx="0" cy="281294"/>
          </a:xfrm>
          <a:prstGeom prst="straightConnector1">
            <a:avLst/>
          </a:prstGeom>
          <a:solidFill>
            <a:srgbClr val="4472C4"/>
          </a:solidFill>
          <a:ln w="3175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B91B7DD7-7DE8-C043-8FD2-52ACB3B86050}"/>
              </a:ext>
            </a:extLst>
          </p:cNvPr>
          <p:cNvSpPr txBox="1"/>
          <p:nvPr/>
        </p:nvSpPr>
        <p:spPr>
          <a:xfrm>
            <a:off x="4755490" y="1533084"/>
            <a:ext cx="2648759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lIns="94599" rtlCol="0">
            <a:spAutoFit/>
          </a:bodyPr>
          <a:lstStyle/>
          <a:p>
            <a:pPr defTabSz="740733">
              <a:defRPr/>
            </a:pPr>
            <a:r>
              <a:rPr lang="el-GR" kern="0" dirty="0">
                <a:solidFill>
                  <a:prstClr val="black"/>
                </a:solidFill>
                <a:latin typeface="Calibri" panose="020F0502020204030204"/>
              </a:rPr>
              <a:t>α </a:t>
            </a:r>
            <a:r>
              <a:rPr lang="en-US" kern="0" dirty="0">
                <a:solidFill>
                  <a:prstClr val="black"/>
                </a:solidFill>
                <a:latin typeface="Calibri" panose="020F0502020204030204"/>
              </a:rPr>
              <a:t>(total extinction)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A228362-4668-B94D-9F51-C8F39556C563}"/>
              </a:ext>
            </a:extLst>
          </p:cNvPr>
          <p:cNvSpPr txBox="1"/>
          <p:nvPr/>
        </p:nvSpPr>
        <p:spPr>
          <a:xfrm>
            <a:off x="7662763" y="1526785"/>
            <a:ext cx="3667030" cy="4059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txBody>
          <a:bodyPr wrap="square" lIns="94599" rIns="63067" bIns="81985" rtlCol="0">
            <a:spAutoFit/>
          </a:bodyPr>
          <a:lstStyle/>
          <a:p>
            <a:pPr defTabSz="1601807">
              <a:defRPr/>
            </a:pPr>
            <a:r>
              <a:rPr lang="en-US" kern="0" dirty="0">
                <a:solidFill>
                  <a:prstClr val="black"/>
                </a:solidFill>
                <a:latin typeface="Calibri" panose="020F0502020204030204"/>
              </a:rPr>
              <a:t>ξ</a:t>
            </a:r>
            <a:r>
              <a:rPr lang="en-US" kern="0" baseline="-25000" dirty="0">
                <a:solidFill>
                  <a:prstClr val="black"/>
                </a:solidFill>
                <a:latin typeface="Calibri" panose="020F0502020204030204"/>
              </a:rPr>
              <a:t>1 </a:t>
            </a:r>
            <a:r>
              <a:rPr lang="en-US" kern="0" dirty="0">
                <a:solidFill>
                  <a:prstClr val="black"/>
                </a:solidFill>
                <a:latin typeface="Calibri" panose="020F0502020204030204"/>
              </a:rPr>
              <a:t>x [</a:t>
            </a:r>
            <a:r>
              <a:rPr lang="en-US" sz="1400" kern="0" dirty="0">
                <a:solidFill>
                  <a:srgbClr val="C00000"/>
                </a:solidFill>
                <a:latin typeface="Calibri" panose="020F0502020204030204"/>
              </a:rPr>
              <a:t>Total</a:t>
            </a:r>
            <a:r>
              <a:rPr lang="en-US" sz="1400" kern="0" dirty="0">
                <a:solidFill>
                  <a:prstClr val="black"/>
                </a:solidFill>
                <a:latin typeface="Calibri" panose="020F0502020204030204"/>
              </a:rPr>
              <a:t> Absolute Ext Uncertainty]</a:t>
            </a:r>
            <a:endParaRPr lang="en-US" sz="1400" kern="0" dirty="0">
              <a:solidFill>
                <a:srgbClr val="0078B1"/>
              </a:solidFill>
              <a:latin typeface="Calibri" panose="020F0502020204030204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78A96BE-6EB8-6143-A9AE-AD9953BB8602}"/>
              </a:ext>
            </a:extLst>
          </p:cNvPr>
          <p:cNvSpPr txBox="1"/>
          <p:nvPr/>
        </p:nvSpPr>
        <p:spPr>
          <a:xfrm>
            <a:off x="7127544" y="1523503"/>
            <a:ext cx="819611" cy="41594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  <a:latin typeface="Calibri" panose="020F0502020204030204"/>
              </a:rPr>
              <a:t>+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13567" y="1103839"/>
            <a:ext cx="3814175" cy="830997"/>
          </a:xfrm>
          <a:prstGeom prst="rect">
            <a:avLst/>
          </a:prstGeom>
          <a:solidFill>
            <a:schemeClr val="bg1"/>
          </a:solidFill>
          <a:ln w="127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 defTabSz="1601807">
              <a:defRPr/>
            </a:pPr>
            <a:r>
              <a:rPr lang="en-US" sz="1600" b="1" kern="0" dirty="0">
                <a:solidFill>
                  <a:prstClr val="black"/>
                </a:solidFill>
                <a:latin typeface="Calibri" panose="020F0502020204030204"/>
              </a:rPr>
              <a:t>Ensemble of Representative Aerosol States</a:t>
            </a:r>
          </a:p>
          <a:p>
            <a:pPr marL="285750" indent="-285750" defTabSz="1601807">
              <a:buFont typeface="Courier New" panose="02070309020205020404" pitchFamily="49" charset="0"/>
              <a:buChar char="o"/>
              <a:defRPr/>
            </a:pPr>
            <a:r>
              <a:rPr lang="en-US" sz="1600" kern="0" dirty="0">
                <a:solidFill>
                  <a:prstClr val="black"/>
                </a:solidFill>
                <a:latin typeface="Calibri" panose="020F0502020204030204"/>
              </a:rPr>
              <a:t>Canonical cases</a:t>
            </a:r>
          </a:p>
          <a:p>
            <a:pPr marL="285750" indent="-285750" defTabSz="1601807">
              <a:buFont typeface="Courier New" panose="02070309020205020404" pitchFamily="49" charset="0"/>
              <a:buChar char="o"/>
              <a:defRPr/>
            </a:pPr>
            <a:r>
              <a:rPr lang="en-US" sz="1600" kern="0" dirty="0">
                <a:solidFill>
                  <a:prstClr val="black"/>
                </a:solidFill>
                <a:latin typeface="Calibri" panose="020F0502020204030204"/>
              </a:rPr>
              <a:t>Nature Run sampling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4FCA76F-C14C-554D-9299-5CBA80D20673}"/>
              </a:ext>
            </a:extLst>
          </p:cNvPr>
          <p:cNvSpPr txBox="1"/>
          <p:nvPr/>
        </p:nvSpPr>
        <p:spPr>
          <a:xfrm>
            <a:off x="9726808" y="4776918"/>
            <a:ext cx="1883011" cy="106317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lIns="94599" rIns="94599" rtlCol="0">
            <a:spAutoFit/>
          </a:bodyPr>
          <a:lstStyle/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  <a:latin typeface="Calibri" panose="020F0502020204030204"/>
              </a:rPr>
              <a:t>Simulated </a:t>
            </a:r>
          </a:p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  <a:latin typeface="Calibri" panose="020F0502020204030204"/>
              </a:rPr>
              <a:t>Measurements</a:t>
            </a:r>
          </a:p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  <a:latin typeface="Calibri" panose="020F0502020204030204"/>
              </a:rPr>
              <a:t>with Noise</a:t>
            </a:r>
          </a:p>
        </p:txBody>
      </p:sp>
      <p:cxnSp>
        <p:nvCxnSpPr>
          <p:cNvPr id="68" name="Straight Arrow Connector 20">
            <a:extLst>
              <a:ext uri="{FF2B5EF4-FFF2-40B4-BE49-F238E27FC236}">
                <a16:creationId xmlns:a16="http://schemas.microsoft.com/office/drawing/2014/main" id="{0BF37BF0-B690-824E-BA4E-FE132AB6A369}"/>
              </a:ext>
            </a:extLst>
          </p:cNvPr>
          <p:cNvCxnSpPr>
            <a:cxnSpLocks/>
            <a:endCxn id="69" idx="3"/>
          </p:cNvCxnSpPr>
          <p:nvPr/>
        </p:nvCxnSpPr>
        <p:spPr bwMode="auto">
          <a:xfrm flipH="1" flipV="1">
            <a:off x="6711488" y="5365592"/>
            <a:ext cx="1506224" cy="10563"/>
          </a:xfrm>
          <a:prstGeom prst="straightConnector1">
            <a:avLst/>
          </a:prstGeom>
          <a:solidFill>
            <a:srgbClr val="4472C4"/>
          </a:solidFill>
          <a:ln w="3175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TextBox 40"/>
          <p:cNvSpPr txBox="1"/>
          <p:nvPr/>
        </p:nvSpPr>
        <p:spPr>
          <a:xfrm>
            <a:off x="1739515" y="3725133"/>
            <a:ext cx="2066733" cy="739561"/>
          </a:xfrm>
          <a:prstGeom prst="rect">
            <a:avLst/>
          </a:prstGeom>
          <a:solidFill>
            <a:schemeClr val="bg1"/>
          </a:solidFill>
          <a:ln w="127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</a:rPr>
              <a:t>Simulated “True”</a:t>
            </a:r>
            <a:r>
              <a:rPr lang="el-GR" sz="2103" kern="0" dirty="0">
                <a:solidFill>
                  <a:prstClr val="black"/>
                </a:solidFill>
              </a:rPr>
              <a:t> α</a:t>
            </a:r>
            <a:r>
              <a:rPr lang="en-US" sz="2103" kern="0" dirty="0">
                <a:solidFill>
                  <a:prstClr val="black"/>
                </a:solidFill>
              </a:rPr>
              <a:t>, </a:t>
            </a:r>
            <a:r>
              <a:rPr lang="el-GR" sz="2103" kern="0" dirty="0">
                <a:solidFill>
                  <a:prstClr val="black"/>
                </a:solidFill>
              </a:rPr>
              <a:t>β, Ι, </a:t>
            </a:r>
            <a:r>
              <a:rPr lang="en-US" sz="2103" kern="0" dirty="0">
                <a:solidFill>
                  <a:prstClr val="black"/>
                </a:solidFill>
              </a:rPr>
              <a:t>Q &amp; U</a:t>
            </a:r>
            <a:endParaRPr lang="en-US" sz="2103" kern="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108382" y="4872185"/>
            <a:ext cx="1343553" cy="104689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 defTabSz="1601807">
              <a:defRPr/>
            </a:pPr>
            <a:r>
              <a:rPr lang="en-US" sz="2103" kern="0" dirty="0">
                <a:solidFill>
                  <a:prstClr val="black"/>
                </a:solidFill>
                <a:latin typeface="Calibri" panose="020F0502020204030204"/>
              </a:rPr>
              <a:t>ML Model</a:t>
            </a:r>
          </a:p>
          <a:p>
            <a:pPr marL="137160" indent="-137160" defTabSz="1601807">
              <a:buFont typeface="Arial" panose="020B0604020202020204" pitchFamily="34" charset="0"/>
              <a:buChar char="•"/>
              <a:defRPr/>
            </a:pPr>
            <a:r>
              <a:rPr lang="en-US" sz="1600" kern="0" dirty="0">
                <a:solidFill>
                  <a:prstClr val="black"/>
                </a:solidFill>
                <a:latin typeface="Calibri" panose="020F0502020204030204"/>
              </a:rPr>
              <a:t>Training</a:t>
            </a:r>
          </a:p>
          <a:p>
            <a:pPr marL="137160" indent="-137160" defTabSz="1601807">
              <a:buFont typeface="Arial" panose="020B0604020202020204" pitchFamily="34" charset="0"/>
              <a:buChar char="•"/>
              <a:defRPr/>
            </a:pPr>
            <a:r>
              <a:rPr lang="en-US" sz="1600" kern="0" dirty="0">
                <a:solidFill>
                  <a:prstClr val="black"/>
                </a:solidFill>
                <a:latin typeface="Calibri" panose="020F0502020204030204"/>
              </a:rPr>
              <a:t>Validation</a:t>
            </a:r>
          </a:p>
          <a:p>
            <a:pPr algn="ctr" defTabSz="1601807">
              <a:defRPr/>
            </a:pPr>
            <a:endParaRPr lang="en-US" sz="900" kern="0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893E583D-07A7-794F-8488-0A95B5247B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23543" y="1368895"/>
            <a:ext cx="830753" cy="550592"/>
          </a:xfrm>
          <a:prstGeom prst="rect">
            <a:avLst/>
          </a:prstGeom>
        </p:spPr>
      </p:pic>
      <p:cxnSp>
        <p:nvCxnSpPr>
          <p:cNvPr id="63" name="Straight Arrow Connector 20">
            <a:extLst>
              <a:ext uri="{FF2B5EF4-FFF2-40B4-BE49-F238E27FC236}">
                <a16:creationId xmlns:a16="http://schemas.microsoft.com/office/drawing/2014/main" id="{D141C857-99A3-894B-9E3F-8220BBAA8DFD}"/>
              </a:ext>
            </a:extLst>
          </p:cNvPr>
          <p:cNvCxnSpPr>
            <a:cxnSpLocks/>
          </p:cNvCxnSpPr>
          <p:nvPr/>
        </p:nvCxnSpPr>
        <p:spPr bwMode="auto">
          <a:xfrm flipH="1">
            <a:off x="9389526" y="5349231"/>
            <a:ext cx="343743" cy="0"/>
          </a:xfrm>
          <a:prstGeom prst="straightConnector1">
            <a:avLst/>
          </a:prstGeom>
          <a:solidFill>
            <a:srgbClr val="4472C4"/>
          </a:solidFill>
          <a:ln w="3175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485586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9F82C4B-CE4C-6AAB-A268-5EA1B6016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1326599-C067-8560-1A9B-EB3ACFEA3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Unpolarized</a:t>
            </a:r>
          </a:p>
          <a:p>
            <a:pPr lvl="1"/>
            <a:r>
              <a:rPr lang="en-US" dirty="0"/>
              <a:t>Features: </a:t>
            </a:r>
            <a:r>
              <a:rPr lang="en-US" dirty="0" err="1"/>
              <a:t>Refl</a:t>
            </a:r>
            <a:r>
              <a:rPr lang="en-US" dirty="0"/>
              <a:t> and surface Refl., with and without noise.</a:t>
            </a:r>
          </a:p>
          <a:p>
            <a:pPr lvl="1"/>
            <a:r>
              <a:rPr lang="en-US" dirty="0"/>
              <a:t>Target: Tau, 4 wavelength (start with 550nm), no noise</a:t>
            </a:r>
          </a:p>
          <a:p>
            <a:pPr lvl="1"/>
            <a:r>
              <a:rPr lang="en-US" dirty="0"/>
              <a:t>Questions: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Error characterization: model and noise propagation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Interpretation of epistemic and aleatoric errors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Impact of surface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Dependence on target wavelength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Impact of angles: drop glint and check effect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Impact of noise level, including impact on regularization1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29C5B2-9073-817E-71A2-1A444E63F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82E8-64D7-CF41-91DF-781111A699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824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9F82C4B-CE4C-6AAB-A268-5EA1B6016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- </a:t>
            </a:r>
            <a:r>
              <a:rPr lang="en-US" dirty="0" err="1"/>
              <a:t>Umpolarized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1326599-C067-8560-1A9B-EB3ACFEA3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Unpolarized</a:t>
            </a:r>
          </a:p>
          <a:p>
            <a:pPr lvl="1"/>
            <a:r>
              <a:rPr lang="en-US" dirty="0"/>
              <a:t>Features: </a:t>
            </a:r>
            <a:r>
              <a:rPr lang="en-US" dirty="0" err="1"/>
              <a:t>Refl</a:t>
            </a:r>
            <a:r>
              <a:rPr lang="en-US" dirty="0"/>
              <a:t> and surface Refl., with and without noise.</a:t>
            </a:r>
          </a:p>
          <a:p>
            <a:pPr lvl="1"/>
            <a:r>
              <a:rPr lang="en-US" dirty="0"/>
              <a:t>Target: Tau, 4 wavelength (start with 550nm), no noise</a:t>
            </a:r>
          </a:p>
          <a:p>
            <a:pPr lvl="1"/>
            <a:r>
              <a:rPr lang="en-US" dirty="0"/>
              <a:t>Questions: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Error characterization: model and noise propagation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Interpretation of epistemic and aleatoric errors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Impact of surface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Dependence on target wavelength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Impact of angles: drop glint and check effect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Impact of noise level, including impact on regularization1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29C5B2-9073-817E-71A2-1A444E63F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82E8-64D7-CF41-91DF-781111A699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828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9F82C4B-CE4C-6AAB-A268-5EA1B6016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– with polarization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1326599-C067-8560-1A9B-EB3ACFEA3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Features: </a:t>
            </a:r>
          </a:p>
          <a:p>
            <a:pPr lvl="1"/>
            <a:r>
              <a:rPr lang="en-US" dirty="0" err="1"/>
              <a:t>Refl</a:t>
            </a:r>
            <a:r>
              <a:rPr lang="en-US" dirty="0"/>
              <a:t> </a:t>
            </a:r>
            <a:r>
              <a:rPr lang="en-US" strike="sngStrike" dirty="0"/>
              <a:t>and surface Refl</a:t>
            </a:r>
            <a:r>
              <a:rPr lang="en-US" dirty="0"/>
              <a:t>., with and without noise.</a:t>
            </a:r>
          </a:p>
          <a:p>
            <a:pPr lvl="1"/>
            <a:r>
              <a:rPr lang="en-US" dirty="0"/>
              <a:t>Use Stokes’ vector components:</a:t>
            </a:r>
          </a:p>
          <a:p>
            <a:pPr lvl="2"/>
            <a:r>
              <a:rPr lang="en-US" dirty="0" err="1"/>
              <a:t>Refl</a:t>
            </a:r>
            <a:r>
              <a:rPr lang="en-US" dirty="0"/>
              <a:t>, U’, Q’</a:t>
            </a:r>
          </a:p>
          <a:p>
            <a:pPr lvl="2"/>
            <a:r>
              <a:rPr lang="en-US" dirty="0"/>
              <a:t>Factor = </a:t>
            </a:r>
            <a:r>
              <a:rPr lang="en-US" dirty="0" err="1"/>
              <a:t>Refl</a:t>
            </a:r>
            <a:r>
              <a:rPr lang="en-US" dirty="0"/>
              <a:t>/I</a:t>
            </a:r>
          </a:p>
          <a:p>
            <a:pPr lvl="2"/>
            <a:r>
              <a:rPr lang="en-US" dirty="0"/>
              <a:t>U’ = factor * U</a:t>
            </a:r>
          </a:p>
          <a:p>
            <a:pPr lvl="2"/>
            <a:r>
              <a:rPr lang="en-US" dirty="0"/>
              <a:t>Q’ = factor * Q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DoLP</a:t>
            </a:r>
            <a:r>
              <a:rPr lang="en-US" dirty="0"/>
              <a:t> and </a:t>
            </a:r>
            <a:r>
              <a:rPr lang="en-US" dirty="0" err="1"/>
              <a:t>Refl</a:t>
            </a:r>
            <a:r>
              <a:rPr lang="en-US" dirty="0"/>
              <a:t> (</a:t>
            </a:r>
            <a:r>
              <a:rPr lang="en-US" dirty="0" err="1"/>
              <a:t>DoLP</a:t>
            </a:r>
            <a:r>
              <a:rPr lang="en-US" dirty="0"/>
              <a:t> = SQRT(U**2+Q**2)/I</a:t>
            </a:r>
          </a:p>
          <a:p>
            <a:r>
              <a:rPr lang="en-US" dirty="0"/>
              <a:t>Target: </a:t>
            </a:r>
          </a:p>
          <a:p>
            <a:pPr lvl="1"/>
            <a:r>
              <a:rPr lang="en-US" dirty="0"/>
              <a:t>Tau, 4 wavelength (start with 550nm), no noise</a:t>
            </a:r>
          </a:p>
          <a:p>
            <a:pPr lvl="1"/>
            <a:r>
              <a:rPr lang="en-US" dirty="0" err="1"/>
              <a:t>Tau_a</a:t>
            </a:r>
            <a:r>
              <a:rPr lang="en-US" dirty="0"/>
              <a:t> or </a:t>
            </a:r>
            <a:r>
              <a:rPr lang="en-US" strike="sngStrike" dirty="0"/>
              <a:t>SSA = (Tau – </a:t>
            </a:r>
            <a:r>
              <a:rPr lang="en-US" strike="sngStrike" dirty="0" err="1"/>
              <a:t>Tau_a</a:t>
            </a:r>
            <a:r>
              <a:rPr lang="en-US" strike="sngStrike" dirty="0"/>
              <a:t>)/Tau = </a:t>
            </a:r>
            <a:r>
              <a:rPr lang="en-US" strike="sngStrike" dirty="0" err="1"/>
              <a:t>Tau_scat</a:t>
            </a:r>
            <a:r>
              <a:rPr lang="en-US" strike="sngStrike" dirty="0"/>
              <a:t>/Tau</a:t>
            </a:r>
          </a:p>
          <a:p>
            <a:r>
              <a:rPr lang="en-US" dirty="0"/>
              <a:t>Questions: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Error characterization: model and noise propagation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Interpretation of epistemic and aleatoric errors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Impact of surface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Dependence on target wavelength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Impact of angles: drop glint and check effect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Impact of noise level, including impact on regularization1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29C5B2-9073-817E-71A2-1A444E63F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82E8-64D7-CF41-91DF-781111A699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62466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r">
          <a:defRPr sz="2300" dirty="0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10836</TotalTime>
  <Words>575</Words>
  <Application>Microsoft Macintosh PowerPoint</Application>
  <PresentationFormat>Widescreen</PresentationFormat>
  <Paragraphs>118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Courier New</vt:lpstr>
      <vt:lpstr>1_Office Theme</vt:lpstr>
      <vt:lpstr>PowerPoint Presentation</vt:lpstr>
      <vt:lpstr>PowerPoint Presentation</vt:lpstr>
      <vt:lpstr>Models</vt:lpstr>
      <vt:lpstr>Models - Umpolarized</vt:lpstr>
      <vt:lpstr>Models – with polarization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Mottar, Jenny R. (HQ-DO000)</dc:creator>
  <cp:lastModifiedBy>DA SILVA, ARLINDO M (GSFC-6101)</cp:lastModifiedBy>
  <cp:revision>118</cp:revision>
  <dcterms:created xsi:type="dcterms:W3CDTF">2021-07-08T19:10:38Z</dcterms:created>
  <dcterms:modified xsi:type="dcterms:W3CDTF">2022-05-20T15:34:43Z</dcterms:modified>
</cp:coreProperties>
</file>

<file path=docProps/thumbnail.jpeg>
</file>